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55516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CC00"/>
    <a:srgbClr val="FF0066"/>
    <a:srgbClr val="339933"/>
    <a:srgbClr val="FFFF00"/>
    <a:srgbClr val="FF33CC"/>
    <a:srgbClr val="00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34"/>
    </p:cViewPr>
  </p:sorterViewPr>
  <p:notesViewPr>
    <p:cSldViewPr>
      <p:cViewPr varScale="1">
        <p:scale>
          <a:sx n="41" d="100"/>
          <a:sy n="41" d="100"/>
        </p:scale>
        <p:origin x="-1524" y="-84"/>
      </p:cViewPr>
      <p:guideLst>
        <p:guide orient="horz" pos="30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480DB420-D8D1-40E4-9662-0C988DDF46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3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15963"/>
            <a:ext cx="4778375" cy="358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92B2313C-C83F-47B0-AC82-44E5BB9CEC1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9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9BB662-EB25-493B-8A09-AF500457F9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209E-6F51-47F9-A3FE-FC9FCE19FC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717082-0F80-41D0-B1CA-EE31777D2C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B98F-C23C-45EA-9296-0F097156F0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1A54-7495-4586-9208-54EA54245C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2AFEA-353B-4F74-A135-3F731C06B0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05481-1B1F-4C12-AC84-2405388DB0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5E-C2C8-4F83-AE41-47F1A64C3F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3F0D5-B0AB-4961-AB00-DF15BCB2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41428-62E9-46E9-84A1-DFB5525388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08009-3988-4A77-936D-11E3196174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533945-D9A9-4B1D-93B1-D3457C201F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7600" y="3429000"/>
            <a:ext cx="660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47664" y="2895600"/>
            <a:ext cx="7406640" cy="226159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b="0" dirty="0" smtClean="0">
                <a:effectLst/>
              </a:rPr>
              <a:t>Aula 07</a:t>
            </a:r>
          </a:p>
          <a:p>
            <a:r>
              <a:rPr lang="pt-BR" b="0" dirty="0" smtClean="0">
                <a:effectLst/>
              </a:rPr>
              <a:t>Pesquisa bibliográfica.</a:t>
            </a:r>
          </a:p>
          <a:p>
            <a:endParaRPr lang="pt-BR" b="0" dirty="0" smtClean="0">
              <a:effectLst/>
            </a:endParaRPr>
          </a:p>
          <a:p>
            <a:r>
              <a:rPr lang="pt-BR" sz="2400" b="0" dirty="0" smtClean="0">
                <a:effectLst/>
              </a:rPr>
              <a:t>Prof. Diovani Milhorim</a:t>
            </a:r>
            <a:endParaRPr lang="pt-BR" sz="2400" b="0" dirty="0">
              <a:effectLst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709822" y="548680"/>
            <a:ext cx="7406640" cy="1472184"/>
          </a:xfrm>
        </p:spPr>
        <p:txBody>
          <a:bodyPr/>
          <a:lstStyle/>
          <a:p>
            <a:r>
              <a:rPr lang="pt-BR"/>
              <a:t>Trabalho de conclusão de curso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431983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	</a:t>
            </a:r>
            <a:r>
              <a:rPr lang="pt-BR" sz="1800" dirty="0" smtClean="0"/>
              <a:t>A pesquisa bibliográfica abrange a leitura, análise e interpretação de livros, períodicos, documentos fotocopiados, mapas, imagens, manuscritos, etc...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18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1800" dirty="0"/>
              <a:t>	</a:t>
            </a:r>
            <a:r>
              <a:rPr lang="pt-BR" sz="1800" dirty="0" smtClean="0"/>
              <a:t>Todo </a:t>
            </a:r>
            <a:r>
              <a:rPr lang="pt-BR" sz="1800" dirty="0"/>
              <a:t>material recolhido deve ser submetido a uma triagem, a partir da qual é possível estabelecer um plano de leitura. Trata-se de uma leitura atenta e sistemática que se faz acompanhar de </a:t>
            </a:r>
            <a:r>
              <a:rPr lang="pt-BR" sz="1800" b="1" dirty="0"/>
              <a:t>anotações</a:t>
            </a:r>
            <a:r>
              <a:rPr lang="pt-BR" sz="1800" dirty="0"/>
              <a:t> e </a:t>
            </a:r>
            <a:r>
              <a:rPr lang="pt-BR" sz="1800" b="1" dirty="0" smtClean="0"/>
              <a:t>fichamentos </a:t>
            </a:r>
            <a:r>
              <a:rPr lang="pt-BR" sz="1800" dirty="0" smtClean="0"/>
              <a:t>que</a:t>
            </a:r>
            <a:r>
              <a:rPr lang="pt-BR" sz="1800" dirty="0"/>
              <a:t>, eventualmente, poderão servir à fundamentação teórica do estudo.</a:t>
            </a: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708981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	Fontes: 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>
                <a:solidFill>
                  <a:schemeClr val="tx2"/>
                </a:solidFill>
              </a:rPr>
              <a:t>	</a:t>
            </a:r>
            <a:r>
              <a:rPr lang="pt-BR" sz="1800" dirty="0" smtClean="0"/>
              <a:t>As </a:t>
            </a:r>
            <a:r>
              <a:rPr lang="pt-BR" sz="1800" dirty="0"/>
              <a:t>fontes bibliográficas podem ser classificadas de diversas maneiras</a:t>
            </a:r>
            <a:r>
              <a:rPr lang="pt-BR" sz="1800" dirty="0" smtClean="0"/>
              <a:t>. Quanto à origem: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Primárias: São </a:t>
            </a:r>
            <a:r>
              <a:rPr lang="pt-BR" sz="1800" dirty="0"/>
              <a:t>aquelas baseadas nos dados primários ou “de verdade” ou “de campo ou laboratório”</a:t>
            </a:r>
            <a:endParaRPr lang="pt-BR" sz="1800" dirty="0" smtClean="0"/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Secundárias: </a:t>
            </a:r>
            <a:r>
              <a:rPr lang="pt-BR" sz="1800" dirty="0"/>
              <a:t>que se baseiam, por sua vez, nas fontes primárias. </a:t>
            </a:r>
            <a:r>
              <a:rPr lang="pt-BR" sz="1800" dirty="0" smtClean="0"/>
              <a:t>Geralmente são interpretações de fontes primárias.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051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062651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Fontes</a:t>
            </a:r>
            <a:r>
              <a:rPr lang="pt-BR" sz="1800" b="1" dirty="0">
                <a:solidFill>
                  <a:schemeClr val="tx2"/>
                </a:solidFill>
              </a:rPr>
              <a:t>: 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	</a:t>
            </a:r>
            <a:r>
              <a:rPr lang="pt-BR" sz="1800" dirty="0" smtClean="0"/>
              <a:t>	Devemos</a:t>
            </a:r>
            <a:r>
              <a:rPr lang="pt-BR" sz="1800" dirty="0"/>
              <a:t>, sempre que possível, ter um bom conhecimento das fontes primárias, ou seja, aquelas que não passaram ainda por uma seqüência de interpretações, com o aumento do risco de introdução de distorções ou equívocos no conhecimento já existente. Artigos originais são fontes primárias. Artigos de revisão ou bases de dados são fontes secundárias.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219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893647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>
                <a:solidFill>
                  <a:schemeClr val="tx2"/>
                </a:solidFill>
              </a:rPr>
              <a:t>Fontes: </a:t>
            </a:r>
            <a:r>
              <a:rPr lang="pt-BR" sz="1800" dirty="0" smtClean="0"/>
              <a:t> livros-texto</a:t>
            </a:r>
            <a:r>
              <a:rPr lang="pt-BR" sz="1800" dirty="0"/>
              <a:t>, </a:t>
            </a:r>
            <a:endParaRPr lang="pt-BR" sz="1800" dirty="0" smtClean="0"/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os livros-texto </a:t>
            </a:r>
            <a:r>
              <a:rPr lang="pt-BR" sz="1800" dirty="0"/>
              <a:t>“particularizam” os nossos interesses em direção a temas específicos e, quando bons, nos remetem às informações mais pertinentes ou adequadas a respeito de um assunto. A grande “fraqueza” destes documentos está no seu rápido “envelhecimento”, já que os processos editoriais podem levar </a:t>
            </a:r>
            <a:r>
              <a:rPr lang="pt-BR" sz="1800" dirty="0" smtClean="0"/>
              <a:t>vários anos. </a:t>
            </a:r>
            <a:r>
              <a:rPr lang="pt-BR" sz="1800" dirty="0"/>
              <a:t>D</a:t>
            </a:r>
            <a:r>
              <a:rPr lang="pt-BR" sz="1800" dirty="0" smtClean="0"/>
              <a:t>evemos </a:t>
            </a:r>
            <a:r>
              <a:rPr lang="pt-BR" sz="1800" dirty="0"/>
              <a:t>dar preferência, na maioria dos casos, aos livros-texto mais recentes, principalmente naquelas áreas da ciência submetidas a rápidos avanços.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76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3570208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>
                <a:solidFill>
                  <a:schemeClr val="tx2"/>
                </a:solidFill>
              </a:rPr>
              <a:t>Fontes: </a:t>
            </a:r>
            <a:r>
              <a:rPr lang="pt-BR" sz="1800" dirty="0" smtClean="0"/>
              <a:t> </a:t>
            </a:r>
            <a:r>
              <a:rPr lang="pt-BR" sz="1800" dirty="0"/>
              <a:t>artigos </a:t>
            </a:r>
            <a:r>
              <a:rPr lang="pt-BR" sz="1800" dirty="0" smtClean="0"/>
              <a:t>científicos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Publicados </a:t>
            </a:r>
            <a:r>
              <a:rPr lang="pt-BR" sz="1800" dirty="0"/>
              <a:t>em jornais e revistas científicos, também chamados de periódicos (por serem publicados com uma determinada regularidade ou periodicidade). A grande vantagem destas publicações é a sua atualidade. Por causa disto, constituem a principal fonte de informação científica, seja sob a forma impressa ou eletrônica. </a:t>
            </a: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641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139595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>
                <a:solidFill>
                  <a:schemeClr val="tx2"/>
                </a:solidFill>
              </a:rPr>
              <a:t>Fontes: </a:t>
            </a:r>
            <a:r>
              <a:rPr lang="pt-BR" sz="1800" dirty="0" smtClean="0"/>
              <a:t> Internet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A rede mundial de computadores (www – internet) poderá ser utilizada como fonte de informação desde que seja possível identificar o autor da publicação. Cuidados especiais devem ser tomados ao se referenciar informações da internet pois existe a possibilidade de se incorrer em erro. Prefira fontes oficiais confiáveis. 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</a:t>
            </a: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4412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1000274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Procedimento:</a:t>
            </a: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</a:t>
            </a: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  <p:pic>
        <p:nvPicPr>
          <p:cNvPr id="1026" name="Picture 2" descr="http://3.bp.blogspot.com/-RM2oCzL1oqg/TkQjxjU8TlI/AAAAAAAAIKI/bBR8vVfbmyo/s1600/fluxograma+revisao+bibliografic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3962400" cy="532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8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7623</TotalTime>
  <Words>523</Words>
  <Application>Microsoft Office PowerPoint</Application>
  <PresentationFormat>Apresentação no Ecrã (4:3)</PresentationFormat>
  <Paragraphs>102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Solstício</vt:lpstr>
      <vt:lpstr>Trabalho de conclusão de curso</vt:lpstr>
      <vt:lpstr>Pesquisa bibliográfica</vt:lpstr>
      <vt:lpstr>Pesquisa bibliográfica</vt:lpstr>
      <vt:lpstr>Pesquisa bibliográfica</vt:lpstr>
      <vt:lpstr>Pesquisa bibliográfica</vt:lpstr>
      <vt:lpstr>Pesquisa bibliográfica</vt:lpstr>
      <vt:lpstr>Pesquisa bibliográfica</vt:lpstr>
      <vt:lpstr>Pesquisa bibliográfica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 TÉCNICAS DE PESQUISA</dc:title>
  <dc:creator>Dirceu M. Guazzi</dc:creator>
  <cp:lastModifiedBy>diovani</cp:lastModifiedBy>
  <cp:revision>552</cp:revision>
  <dcterms:created xsi:type="dcterms:W3CDTF">2000-11-04T20:36:37Z</dcterms:created>
  <dcterms:modified xsi:type="dcterms:W3CDTF">2014-08-05T14:41:56Z</dcterms:modified>
</cp:coreProperties>
</file>