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Amatic SC"/>
      <p:regular r:id="rId34"/>
      <p:bold r:id="rId35"/>
    </p:embeddedFont>
    <p:embeddedFont>
      <p:font typeface="Source Code Pro"/>
      <p:regular r:id="rId36"/>
      <p:bold r:id="rId37"/>
    </p:embeddedFont>
    <p:embeddedFont>
      <p:font typeface="Permanent Marker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AmaticSC-bold.fntdata"/><Relationship Id="rId12" Type="http://schemas.openxmlformats.org/officeDocument/2006/relationships/slide" Target="slides/slide8.xml"/><Relationship Id="rId34" Type="http://schemas.openxmlformats.org/officeDocument/2006/relationships/font" Target="fonts/AmaticSC-regular.fntdata"/><Relationship Id="rId15" Type="http://schemas.openxmlformats.org/officeDocument/2006/relationships/slide" Target="slides/slide11.xml"/><Relationship Id="rId37" Type="http://schemas.openxmlformats.org/officeDocument/2006/relationships/font" Target="fonts/SourceCodePro-bold.fntdata"/><Relationship Id="rId14" Type="http://schemas.openxmlformats.org/officeDocument/2006/relationships/slide" Target="slides/slide10.xml"/><Relationship Id="rId36" Type="http://schemas.openxmlformats.org/officeDocument/2006/relationships/font" Target="fonts/SourceCodePro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PermanentMarker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6000"/>
              <a:t>aula 05 </a:t>
            </a:r>
          </a:p>
          <a:p>
            <a:pPr lvl="0">
              <a:spcBef>
                <a:spcPts val="0"/>
              </a:spcBef>
              <a:buNone/>
            </a:pPr>
            <a:r>
              <a:rPr lang="pt-BR" sz="6000"/>
              <a:t>Métodos de controle de acesso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prof. Msc. Diovani Milhorim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59050" y="1264450"/>
            <a:ext cx="52602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divisão de canal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34343"/>
                </a:solidFill>
              </a:rPr>
              <a:t>CDMA – multiplexação por divisão de código.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Cada comunicação independente utiliza códigos diferentes.</a:t>
            </a:r>
          </a:p>
          <a:p>
            <a:pPr indent="-317500" lvl="0" marL="457200" rtl="0" algn="just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Espalhamento espectral</a:t>
            </a:r>
          </a:p>
          <a:p>
            <a:pPr indent="-317500" lvl="0" marL="457200" rtl="0" algn="just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variação na potência do sinal.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799" y="2413200"/>
            <a:ext cx="31866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59050" y="1264450"/>
            <a:ext cx="52602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b="1"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protocolos de acesso múltiplo</a:t>
            </a:r>
            <a:r>
              <a:rPr lang="pt-BR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devem coordenar a forma como cada nó da rede deverá utilizar o canal de comunicação em redes do tipo broadcast.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475" y="2036175"/>
            <a:ext cx="3375150" cy="186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59050" y="1264450"/>
            <a:ext cx="59244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434343"/>
                </a:solidFill>
              </a:rPr>
              <a:t>Características dos protocolos de acesso múltiplo</a:t>
            </a:r>
          </a:p>
          <a:p>
            <a:pPr indent="-317500" lvl="0" marL="45720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Deve ser simples para que a implementação seja barata</a:t>
            </a:r>
          </a:p>
          <a:p>
            <a:pPr indent="-317500" lvl="0" marL="45720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Quando apenas um nó utiliza a rede ele tem toda a velocidade de transmissão do canal.</a:t>
            </a:r>
          </a:p>
          <a:p>
            <a:pPr indent="-317500" lvl="0" marL="45720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Quando vários nós utilizam a rede todos devem ter a mesma velocidade média.</a:t>
            </a:r>
          </a:p>
          <a:p>
            <a:pPr indent="-317500" lvl="0" marL="45720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O protocolo é descentralizado, não existem mestres que possam falhar e derrubar toda rede.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575" y="198433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59050" y="1264450"/>
            <a:ext cx="59244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Se dividem em:</a:t>
            </a: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2286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</a:pPr>
            <a:r>
              <a:rPr lang="pt-BR">
                <a:solidFill>
                  <a:srgbClr val="434343"/>
                </a:solidFill>
              </a:rPr>
              <a:t>Protocolos de acesso aleatório</a:t>
            </a:r>
          </a:p>
          <a:p>
            <a:pPr indent="-2286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</a:pPr>
            <a:r>
              <a:rPr lang="pt-BR">
                <a:solidFill>
                  <a:srgbClr val="434343"/>
                </a:solidFill>
              </a:rPr>
              <a:t>Protocolos de revezamento</a:t>
            </a: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575" y="198433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59050" y="1264450"/>
            <a:ext cx="59064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aleatório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Cada nó transmite a velocidade total do canal. Quando ocorre uma colisão, cada nó retransmite repetidamente seu quadro até que este passe sem colisão. A retransmissão ocorre em um tempo aleatório independente para cada nó envolvido na transmissão.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049" y="2727350"/>
            <a:ext cx="2378250" cy="19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597375" y="1911975"/>
            <a:ext cx="20916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>
                <a:latin typeface="Permanent Marker"/>
                <a:ea typeface="Permanent Marker"/>
                <a:cs typeface="Permanent Marker"/>
                <a:sym typeface="Permanent Marker"/>
              </a:rPr>
              <a:t>Colisão???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59050" y="1264450"/>
            <a:ext cx="76839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aleatório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Exemplos:</a:t>
            </a: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Protocolo ALOHA</a:t>
            </a: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Protocolo sloted ALOHA</a:t>
            </a: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Protocolo tipo CSMA –Acesso múltiplo com detecção de portadora.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59050" y="1264450"/>
            <a:ext cx="63375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aleatório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 ALOHA</a:t>
            </a:r>
          </a:p>
          <a:p>
            <a:pPr indent="-304800" lvl="0" marL="457200" rtl="0" algn="just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Tempo não é dividido – acesso a qualquer momento</a:t>
            </a:r>
          </a:p>
          <a:p>
            <a:pPr indent="-304800" lvl="0" marL="457200" rtl="0" algn="just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O transmissor efetua a transmissão do quadro todo</a:t>
            </a:r>
          </a:p>
          <a:p>
            <a:pPr indent="-304800" lvl="0" marL="457200" rtl="0" algn="just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Se não existe colisão – transmissão efetuada com sucesso</a:t>
            </a:r>
          </a:p>
          <a:p>
            <a:pPr indent="-304800" lvl="0" marL="457200" rtl="0" algn="just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Se houver colisão – aguarda o tempo de transmissão de um quadro ou transmite logo em seguida (sorteio 0 ou 1)</a:t>
            </a:r>
          </a:p>
          <a:p>
            <a:pPr indent="-304800" lvl="0" marL="457200" rtl="0" algn="just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Eficiência de 18,5 %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175" y="1704025"/>
            <a:ext cx="2142650" cy="293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59050" y="1264450"/>
            <a:ext cx="57000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aleatório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 sloted ALOHA</a:t>
            </a:r>
          </a:p>
          <a:p>
            <a:pPr indent="-304800" lvl="0" marL="457200" rtl="0" algn="just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Tempo dividido em slots – acesso no início do slot</a:t>
            </a:r>
          </a:p>
          <a:p>
            <a:pPr indent="-304800" lvl="0" marL="457200" rtl="0" algn="just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Hosts de rede devem sincronizar os slots de tempo</a:t>
            </a:r>
          </a:p>
          <a:p>
            <a:pPr indent="-304800" lvl="0" marL="457200" rtl="0" algn="just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O transmissor efetua a transmissão do quadro todo</a:t>
            </a:r>
          </a:p>
          <a:p>
            <a:pPr indent="-304800" lvl="0" marL="457200" rtl="0" algn="just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Se não existe colisão – transmissão efetuada com sucesso</a:t>
            </a:r>
          </a:p>
          <a:p>
            <a:pPr indent="-304800" lvl="0" marL="457200" rtl="0" algn="just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Se houver colisão – aguarda o início do próximo slot ou do slot subsequente(sorteio 0 ou 1)</a:t>
            </a:r>
          </a:p>
          <a:p>
            <a:pPr indent="-304800" lvl="0" marL="457200" rtl="0" algn="just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Eficiência de 37%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025" y="1057750"/>
            <a:ext cx="1982352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59050" y="1264450"/>
            <a:ext cx="64002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Protocolos de acesso aleatório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 tipo CSMA –Acesso múltiplo com detecção de portadora.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Detecção de portadora – “Ouça antes de falar”</a:t>
            </a: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Detecção de colisão – ”Se alguém começar a falar ao mesmo tempo, pare de falar” CSMA/CD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049" y="1807900"/>
            <a:ext cx="1992249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59050" y="1264450"/>
            <a:ext cx="64002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Protocolos de acesso aleatório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 tipo CSMA –Acesso múltiplo com detecção de portadora. (dois princípios)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Detecção de portadora – “Ouça antes de falar”</a:t>
            </a: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Detecção de colisão – ”Se alguém começar a falar ao mesmo tempo, pare de falar” CSMA/CD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250" y="2714600"/>
            <a:ext cx="2079949" cy="207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002875" y="1282525"/>
            <a:ext cx="4374000" cy="56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000">
                <a:latin typeface="Permanent Marker"/>
                <a:ea typeface="Permanent Marker"/>
                <a:cs typeface="Permanent Marker"/>
                <a:sym typeface="Permanent Marker"/>
              </a:rPr>
              <a:t>Acesso ao meio????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150" y="2181525"/>
            <a:ext cx="2439124" cy="245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59050" y="1264450"/>
            <a:ext cx="57897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Protocolos de acesso aleatório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 tipo CSMA –Acesso múltiplo com detecção de portadora.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Detecção de portadora – “Ouça antes de falar”</a:t>
            </a:r>
          </a:p>
          <a:p>
            <a:pPr indent="-317500" lvl="0" marL="4572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Antes de transmitir o nó avalia se existem transmissões sendo efetuadas, caso negativo, realiza sua transmissão.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825" y="2688525"/>
            <a:ext cx="245745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59050" y="1264450"/>
            <a:ext cx="59487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Protocolos de acesso aleatório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434343"/>
                </a:solidFill>
              </a:rPr>
              <a:t>Protocolo tipo CSMA –Acesso múltiplo com detecção de portadora.</a:t>
            </a:r>
          </a:p>
          <a:p>
            <a:pPr lvl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34343"/>
                </a:solidFill>
              </a:rPr>
              <a:t>Detecção de colisão – ”Se alguém começar a falar ao mesmo tempo, pare de falar” CSMA/CD</a:t>
            </a:r>
          </a:p>
          <a:p>
            <a:pPr indent="-304800" lvl="0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Ao detectar a colisão (alteração de característica do meio condutor) o nó aborta a transmissão.</a:t>
            </a:r>
          </a:p>
          <a:p>
            <a:pPr indent="-304800" lvl="0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Um reforço de colisão é enviado.</a:t>
            </a:r>
          </a:p>
          <a:p>
            <a:pPr indent="-304800" lvl="0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Todos os nós abortam transmissão.</a:t>
            </a:r>
          </a:p>
          <a:p>
            <a:pPr indent="-304800" lvl="0" marL="4572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200">
                <a:solidFill>
                  <a:srgbClr val="434343"/>
                </a:solidFill>
              </a:rPr>
              <a:t>Todos os nós calculam independentemente um tempo de espera aleatório (algoritmo de backoff exponecial)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750" y="1894050"/>
            <a:ext cx="2697949" cy="25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60325" y="1391350"/>
            <a:ext cx="7256700" cy="101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Se o protocolo CSMA/CD faz a detecção de portadora antes de transmitir, por que então existem colisões?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2437000" y="2495450"/>
            <a:ext cx="51705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ource Code Pro"/>
            </a:pPr>
            <a:r>
              <a:rPr lang="pt-BR" sz="18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Coincidência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2483625" y="3060975"/>
            <a:ext cx="5918100" cy="1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500"/>
              </a:spcBef>
              <a:buNone/>
            </a:pPr>
            <a:r>
              <a:t/>
            </a:r>
            <a:endParaRPr sz="12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>
              <a:lnSpc>
                <a:spcPct val="90000"/>
              </a:lnSpc>
              <a:spcBef>
                <a:spcPts val="400"/>
              </a:spcBef>
              <a:buClr>
                <a:srgbClr val="434343"/>
              </a:buClr>
              <a:buSzPct val="100000"/>
              <a:buFont typeface="Source Code Pro"/>
            </a:pPr>
            <a:r>
              <a:rPr lang="pt-BR" sz="18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Barramentos excessivamente longos: tempo para o sinal percorrer todo o barramento é maior do que o tempo de transmissão de um quadro.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95450"/>
            <a:ext cx="2132200" cy="21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59050" y="1264450"/>
            <a:ext cx="59244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revezamento</a:t>
            </a: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Cada um dos nós da rede ocupa o canal por um determinado período de tempo enquanto os outros nós aguardam sua </a:t>
            </a:r>
            <a:r>
              <a:rPr lang="pt-BR">
                <a:solidFill>
                  <a:srgbClr val="FF0000"/>
                </a:solidFill>
              </a:rPr>
              <a:t>permissão</a:t>
            </a:r>
            <a:r>
              <a:rPr lang="pt-BR">
                <a:solidFill>
                  <a:srgbClr val="434343"/>
                </a:solidFill>
              </a:rPr>
              <a:t> de transmitir.</a:t>
            </a: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100" y="2297550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59050" y="1264450"/>
            <a:ext cx="59244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revezamento</a:t>
            </a: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indent="-228600" lvl="0" marL="45720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</a:pPr>
            <a:r>
              <a:rPr lang="pt-BR">
                <a:solidFill>
                  <a:srgbClr val="434343"/>
                </a:solidFill>
              </a:rPr>
              <a:t>protocolo de polling (escolha)</a:t>
            </a:r>
          </a:p>
          <a:p>
            <a:pPr indent="-228600" lvl="0" marL="45720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</a:pPr>
            <a:r>
              <a:rPr lang="pt-BR">
                <a:solidFill>
                  <a:srgbClr val="434343"/>
                </a:solidFill>
              </a:rPr>
              <a:t>Protocolo de passagem de permissão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4374" y="2193275"/>
            <a:ext cx="2555749" cy="1622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59050" y="1264450"/>
            <a:ext cx="59244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revezamento</a:t>
            </a: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 de polling (escolha)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Um nó mestre escolhe de maneira circular qual nó terá o direito de transmitir um número máximo de quadros.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0975" y="2015700"/>
            <a:ext cx="2295524" cy="245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59050" y="1264450"/>
            <a:ext cx="66003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revezamento</a:t>
            </a:r>
          </a:p>
          <a:p>
            <a:pPr lvl="0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 de polling (escolha)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Não existem colisões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Não existem intervalos vazios sem transmissões.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Existe atraso induzido pela escolha (tempo de escolha)</a:t>
            </a:r>
          </a:p>
          <a:p>
            <a: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Se o nó mestre falha , o canal inteiro falha.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300" y="2015700"/>
            <a:ext cx="2295524" cy="245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59050" y="1264450"/>
            <a:ext cx="59244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revezamento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 de passagem de permissão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Um quadro especial chamado de “permissão” é passado entre os nós obedecendo uma ordem fixa. Apenas o host que possui a permissão pode transmitir.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050" y="1800225"/>
            <a:ext cx="29527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59050" y="1264450"/>
            <a:ext cx="61920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acesso Múltiplo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revezamento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 de passagem de permissão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Passagem de “permissão” descentralizada</a:t>
            </a:r>
          </a:p>
          <a:p>
            <a:pPr indent="-317500" lvl="0" marL="4572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Nós que não tenham nada a transmitir passam imediatamente a “permissão” ao próximo host.</a:t>
            </a:r>
          </a:p>
          <a:p>
            <a:pPr indent="-317500" lvl="0" marL="4572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Necessidade de recuperação do canal em caso de falha de um nó.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175" y="21672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445925" y="1535275"/>
            <a:ext cx="4463100" cy="314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434343"/>
                </a:solidFill>
              </a:rPr>
              <a:t>Leitura recomendada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Kurose – capitulo 5 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(Acesso ao meio compartilhado)</a:t>
            </a: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</a:endParaRP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725" y="1923025"/>
            <a:ext cx="2964949" cy="231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10400" y="1264450"/>
            <a:ext cx="4676700" cy="338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34343"/>
                </a:solidFill>
              </a:rPr>
              <a:t>Determinam a forma como o dispositivo de rede poderá utilizar a mídia(meio de transmissão) para transmitir as informações.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lvl="0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34343"/>
                </a:solidFill>
              </a:rPr>
              <a:t>Chamado de “Media access control” (MAC) ou </a:t>
            </a:r>
            <a:r>
              <a:rPr b="1" lang="pt-BR" sz="2000">
                <a:solidFill>
                  <a:srgbClr val="434343"/>
                </a:solidFill>
              </a:rPr>
              <a:t>protocolos de acesso múltiplo.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275" y="1246250"/>
            <a:ext cx="33337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59050" y="1264450"/>
            <a:ext cx="53229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34343"/>
                </a:solidFill>
              </a:rPr>
              <a:t>Os métodos (ou protocolos) se dividem em: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2000">
                <a:solidFill>
                  <a:srgbClr val="434343"/>
                </a:solidFill>
              </a:rPr>
              <a:t>Protocolos de divisão de canal</a:t>
            </a:r>
          </a:p>
          <a:p>
            <a: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2000">
                <a:solidFill>
                  <a:srgbClr val="434343"/>
                </a:solidFill>
              </a:rPr>
              <a:t>Protocolos de acesso aleatório</a:t>
            </a:r>
          </a:p>
          <a:p>
            <a: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2000">
                <a:solidFill>
                  <a:srgbClr val="434343"/>
                </a:solidFill>
              </a:rPr>
              <a:t>Protocolos de revezamento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375" y="1264450"/>
            <a:ext cx="2645249" cy="31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59050" y="1264450"/>
            <a:ext cx="81954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34343"/>
                </a:solidFill>
              </a:rPr>
              <a:t>Os métodos (ou protocolos) se dividem em: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2000">
                <a:solidFill>
                  <a:srgbClr val="434343"/>
                </a:solidFill>
              </a:rPr>
              <a:t>Protocolos de divisão de canal</a:t>
            </a:r>
          </a:p>
          <a:p>
            <a: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2000">
                <a:solidFill>
                  <a:srgbClr val="434343"/>
                </a:solidFill>
              </a:rPr>
              <a:t>Protocolos de acesso aleatório</a:t>
            </a:r>
          </a:p>
          <a:p>
            <a:pPr indent="-355600" lvl="0" marL="4572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2000">
                <a:solidFill>
                  <a:srgbClr val="434343"/>
                </a:solidFill>
              </a:rPr>
              <a:t>Protocolos de revezamento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59050" y="1264450"/>
            <a:ext cx="46587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divisão de canal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rPr lang="pt-BR">
                <a:solidFill>
                  <a:srgbClr val="434343"/>
                </a:solidFill>
              </a:rPr>
              <a:t>Realizam a multiplexação do canal. O protocolo utiliza o meio único de transmissão permitindo a criação de vários canais de independentes.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175" y="1669624"/>
            <a:ext cx="3695749" cy="303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59050" y="1264450"/>
            <a:ext cx="80520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divisão de canal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2000">
                <a:solidFill>
                  <a:srgbClr val="434343"/>
                </a:solidFill>
              </a:rPr>
              <a:t>TDM – multiplexação por divisão do tempo</a:t>
            </a:r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2000">
                <a:solidFill>
                  <a:srgbClr val="434343"/>
                </a:solidFill>
              </a:rPr>
              <a:t>FDM – multiplexação por divisão da frequência</a:t>
            </a:r>
          </a:p>
          <a:p>
            <a:pPr indent="-355600" lvl="0" marL="457200" rtl="0" algn="just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2000">
                <a:solidFill>
                  <a:srgbClr val="434343"/>
                </a:solidFill>
              </a:rPr>
              <a:t>CDMA – multiplexação por divisão de código.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59050" y="1264450"/>
            <a:ext cx="50358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divisão de canal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34343"/>
                </a:solidFill>
              </a:rPr>
              <a:t>TDM – multiplexação por divisão do tempo</a:t>
            </a:r>
          </a:p>
          <a:p>
            <a:pPr lv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Todos os sinais usam a mesma faixa de freqüências.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Cada canal usa pequenos  intervalos de tempo (time slot).</a:t>
            </a:r>
          </a:p>
          <a:p>
            <a:pPr lv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425" y="2509162"/>
            <a:ext cx="35362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Métodos de controle de acesso ao meio 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59050" y="1264450"/>
            <a:ext cx="5017800" cy="358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Protocolos de divisão de canal</a:t>
            </a: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434343"/>
                </a:solidFill>
              </a:rPr>
              <a:t>FDM – multiplexação por divisão da frequência</a:t>
            </a:r>
          </a:p>
          <a:p>
            <a:pPr lv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Cada canal usa uma faixa de freqüência.</a:t>
            </a: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pt-BR" sz="1400">
                <a:solidFill>
                  <a:srgbClr val="434343"/>
                </a:solidFill>
              </a:rPr>
              <a:t>O sinal está presente todo o tempo.</a:t>
            </a:r>
          </a:p>
          <a:p>
            <a:pPr lv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950" y="2467050"/>
            <a:ext cx="3492549" cy="177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