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embeddedFontLst>
    <p:embeddedFont>
      <p:font typeface="Amatic SC" panose="020B0604020202020204" charset="-79"/>
      <p:regular r:id="rId28"/>
      <p:bold r:id="rId29"/>
    </p:embeddedFont>
    <p:embeddedFont>
      <p:font typeface="Permanent Marker" panose="020B0604020202020204" charset="0"/>
      <p:regular r:id="rId30"/>
    </p:embeddedFont>
    <p:embeddedFont>
      <p:font typeface="Source Code Pro" panose="020B0509030403020204" pitchFamily="49" charset="0"/>
      <p:regular r:id="rId31"/>
      <p:bold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71307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‹nº›</a:t>
            </a:fld>
            <a:endParaRPr lang="pt-BR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Máscara de </a:t>
            </a:r>
            <a:r>
              <a:rPr lang="pt-BR" dirty="0" err="1"/>
              <a:t>Sub-redes</a:t>
            </a:r>
            <a:endParaRPr lang="pt-BR" dirty="0"/>
          </a:p>
          <a:p>
            <a:pPr lvl="0">
              <a:spcBef>
                <a:spcPts val="0"/>
              </a:spcBef>
              <a:buNone/>
            </a:pPr>
            <a:r>
              <a:rPr lang="pt-BR" sz="3600" dirty="0"/>
              <a:t>aula 11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Prof. Msc. Diovani Milhorim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4463700" cy="36186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Confuso ?????</a:t>
            </a:r>
          </a:p>
          <a:p>
            <a:pPr lvl="0" algn="just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pt-BR">
                <a:solidFill>
                  <a:srgbClr val="666666"/>
                </a:solidFill>
              </a:rPr>
              <a:t>Vamos dar um exemplo.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6750" y="1532350"/>
            <a:ext cx="2635200" cy="280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386500" cy="36186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Exemplo: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rede:	192.168.10.0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máscara:	 11111111.1111111.111111.</a:t>
            </a:r>
            <a:r>
              <a:rPr lang="pt-BR" sz="1400">
                <a:solidFill>
                  <a:srgbClr val="FF0000"/>
                </a:solidFill>
              </a:rPr>
              <a:t>0</a:t>
            </a:r>
            <a:r>
              <a:rPr lang="pt-BR" sz="1400">
                <a:solidFill>
                  <a:srgbClr val="434343"/>
                </a:solidFill>
              </a:rPr>
              <a:t>00000 - 255.255.255.</a:t>
            </a:r>
            <a:r>
              <a:rPr lang="pt-BR" sz="1400">
                <a:solidFill>
                  <a:srgbClr val="FF0000"/>
                </a:solidFill>
              </a:rPr>
              <a:t>0</a:t>
            </a:r>
            <a:r>
              <a:rPr lang="pt-BR" sz="1400">
                <a:solidFill>
                  <a:srgbClr val="434343"/>
                </a:solidFill>
              </a:rPr>
              <a:t> </a:t>
            </a:r>
          </a:p>
          <a:p>
            <a:pPr lvl="0" algn="just" rtl="0">
              <a:spcBef>
                <a:spcPts val="0"/>
              </a:spcBef>
              <a:buNone/>
            </a:pPr>
            <a:endParaRPr sz="1400">
              <a:solidFill>
                <a:srgbClr val="434343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Vamos dividir a rede trocando o bit 0 mais significativo por 1.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nova máscara: 11111111.11111111.1111111.</a:t>
            </a:r>
            <a:r>
              <a:rPr lang="pt-BR" sz="1400">
                <a:solidFill>
                  <a:srgbClr val="FF0000"/>
                </a:solidFill>
              </a:rPr>
              <a:t>1</a:t>
            </a:r>
            <a:r>
              <a:rPr lang="pt-BR" sz="1400">
                <a:solidFill>
                  <a:srgbClr val="434343"/>
                </a:solidFill>
              </a:rPr>
              <a:t>0000000 - 255.255.255.</a:t>
            </a:r>
            <a:r>
              <a:rPr lang="pt-BR" sz="1400">
                <a:solidFill>
                  <a:srgbClr val="FF0000"/>
                </a:solidFill>
              </a:rPr>
              <a:t>128</a:t>
            </a:r>
          </a:p>
          <a:p>
            <a:pPr lvl="0" algn="just" rtl="0">
              <a:spcBef>
                <a:spcPts val="0"/>
              </a:spcBef>
              <a:buNone/>
            </a:pPr>
            <a:endParaRPr sz="1400">
              <a:solidFill>
                <a:srgbClr val="FF0000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FF0000"/>
                </a:solidFill>
              </a:rPr>
              <a:t>Trocamos o bit mais significativo do último octeto… 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251520" y="1023786"/>
            <a:ext cx="3641047" cy="3719339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Exemplo: Observe os  endereços disponíveis</a:t>
            </a:r>
            <a:r>
              <a:rPr lang="pt-BR" sz="900" dirty="0" smtClean="0">
                <a:solidFill>
                  <a:srgbClr val="434343"/>
                </a:solidFill>
              </a:rPr>
              <a:t>:</a:t>
            </a:r>
            <a:endParaRPr sz="900" dirty="0">
              <a:solidFill>
                <a:srgbClr val="434343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192.168.10.0 		- 1100000.10101000.00001010.</a:t>
            </a:r>
            <a:r>
              <a:rPr lang="pt-BR" sz="900" dirty="0">
                <a:solidFill>
                  <a:srgbClr val="FF0000"/>
                </a:solidFill>
              </a:rPr>
              <a:t>0</a:t>
            </a:r>
            <a:r>
              <a:rPr lang="pt-BR" sz="900" dirty="0">
                <a:solidFill>
                  <a:srgbClr val="434343"/>
                </a:solidFill>
              </a:rPr>
              <a:t>0000000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192.168.10.1 		- 1100000.10101000.00001010.</a:t>
            </a:r>
            <a:r>
              <a:rPr lang="pt-BR" sz="900" dirty="0">
                <a:solidFill>
                  <a:srgbClr val="FF0000"/>
                </a:solidFill>
              </a:rPr>
              <a:t>0</a:t>
            </a:r>
            <a:r>
              <a:rPr lang="pt-BR" sz="900" dirty="0">
                <a:solidFill>
                  <a:srgbClr val="434343"/>
                </a:solidFill>
              </a:rPr>
              <a:t>0000001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192.168.10.2 		- 1100000.10101000.00001010.</a:t>
            </a:r>
            <a:r>
              <a:rPr lang="pt-BR" sz="900" dirty="0">
                <a:solidFill>
                  <a:srgbClr val="FF0000"/>
                </a:solidFill>
              </a:rPr>
              <a:t>0</a:t>
            </a:r>
            <a:r>
              <a:rPr lang="pt-BR" sz="900" dirty="0">
                <a:solidFill>
                  <a:srgbClr val="434343"/>
                </a:solidFill>
              </a:rPr>
              <a:t>0000010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192.168.10.3 		- 1100000.10101000.00001010.</a:t>
            </a:r>
            <a:r>
              <a:rPr lang="pt-BR" sz="900" dirty="0">
                <a:solidFill>
                  <a:srgbClr val="FF0000"/>
                </a:solidFill>
              </a:rPr>
              <a:t>0</a:t>
            </a:r>
            <a:r>
              <a:rPr lang="pt-BR" sz="900" dirty="0">
                <a:solidFill>
                  <a:srgbClr val="434343"/>
                </a:solidFill>
              </a:rPr>
              <a:t>0000011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…				…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192.168.10.127 	- 1100000.10101000.00001010.</a:t>
            </a:r>
            <a:r>
              <a:rPr lang="pt-BR" sz="900" dirty="0">
                <a:solidFill>
                  <a:srgbClr val="FF0000"/>
                </a:solidFill>
              </a:rPr>
              <a:t>0</a:t>
            </a:r>
            <a:r>
              <a:rPr lang="pt-BR" sz="900" dirty="0">
                <a:solidFill>
                  <a:srgbClr val="434343"/>
                </a:solidFill>
              </a:rPr>
              <a:t>1111111</a:t>
            </a:r>
          </a:p>
          <a:p>
            <a:pPr lvl="0" algn="just" rtl="0">
              <a:spcBef>
                <a:spcPts val="0"/>
              </a:spcBef>
              <a:buNone/>
            </a:pPr>
            <a:endParaRPr sz="900" dirty="0">
              <a:solidFill>
                <a:srgbClr val="434343"/>
              </a:solidFill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5340975" y="1445200"/>
            <a:ext cx="51705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4233367" y="987574"/>
            <a:ext cx="4210200" cy="367240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192.168.10.128	- 1100000.10101000.00001010.</a:t>
            </a: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0000000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192.168.10.129	- 1100000.10101000.00001010.</a:t>
            </a:r>
            <a:r>
              <a:rPr lang="pt-BR" sz="900" dirty="0">
                <a:solidFill>
                  <a:srgbClr val="98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0000001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192.168.10.130	- 1100000.10101000.00001010.</a:t>
            </a: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0000010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192.168.10.131	- 1100000.10101000.00001010.</a:t>
            </a: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0000011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…				…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192.168.10.254	- 1100000.10101000.00001010.</a:t>
            </a: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1111110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192.168.10.255	- 1100000.10101000.00001010.</a:t>
            </a: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1111111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solidFill>
                <a:srgbClr val="43434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solidFill>
                <a:srgbClr val="43434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6" name="Shape 136"/>
          <p:cNvSpPr txBox="1"/>
          <p:nvPr/>
        </p:nvSpPr>
        <p:spPr>
          <a:xfrm>
            <a:off x="3892567" y="267494"/>
            <a:ext cx="45510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Vamos observar o bit mais significativo do último octeto de todos os endereços possíveis.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7" name="Shape 137"/>
          <p:cNvSpPr txBox="1"/>
          <p:nvPr/>
        </p:nvSpPr>
        <p:spPr>
          <a:xfrm>
            <a:off x="957863" y="4659982"/>
            <a:ext cx="7540200" cy="4078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Viu com o este bit é “0” na primeira metade da rede e “1” na segunda metade??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350500" cy="36186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Na prática:</a:t>
            </a:r>
          </a:p>
          <a:p>
            <a:pPr lvl="0" algn="just" rtl="0">
              <a:spcBef>
                <a:spcPts val="0"/>
              </a:spcBef>
              <a:buNone/>
            </a:pPr>
            <a:endParaRPr sz="1400">
              <a:solidFill>
                <a:srgbClr val="666666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Os endereços que tiverem o bit “0” no endereço correspondente ao que foi alterado na máscara estará na primeira metade da rede.</a:t>
            </a:r>
          </a:p>
          <a:p>
            <a:pPr lvl="0" algn="just" rtl="0">
              <a:spcBef>
                <a:spcPts val="0"/>
              </a:spcBef>
              <a:buNone/>
            </a:pPr>
            <a:endParaRPr sz="1400">
              <a:solidFill>
                <a:srgbClr val="666666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Os endereços que tiverem o bit “1” na mesma posição estará na segunda metade da rede.</a:t>
            </a:r>
          </a:p>
          <a:p>
            <a:pPr lvl="0" algn="just" rtl="0">
              <a:spcBef>
                <a:spcPts val="0"/>
              </a:spcBef>
              <a:buNone/>
            </a:pPr>
            <a:endParaRPr sz="1400">
              <a:solidFill>
                <a:srgbClr val="666666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FF0000"/>
                </a:solidFill>
              </a:rPr>
              <a:t>Alterando 1 bit da máscara dividimos a rede ao meio.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415300" cy="36186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MAS ?????</a:t>
            </a:r>
          </a:p>
          <a:p>
            <a:pPr lvl="0" algn="just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pt-BR">
                <a:solidFill>
                  <a:srgbClr val="666666"/>
                </a:solidFill>
              </a:rPr>
              <a:t>E se alterarmos dois bits da máscara de rede?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9100" y="1750150"/>
            <a:ext cx="2652700" cy="242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386500" cy="36186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Exemplo 2: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rede:	192.168.10.0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máscara:	 11111111.1111111.111111.</a:t>
            </a:r>
            <a:r>
              <a:rPr lang="pt-BR" sz="1400">
                <a:solidFill>
                  <a:srgbClr val="FF0000"/>
                </a:solidFill>
              </a:rPr>
              <a:t>00</a:t>
            </a:r>
            <a:r>
              <a:rPr lang="pt-BR" sz="1400">
                <a:solidFill>
                  <a:srgbClr val="434343"/>
                </a:solidFill>
              </a:rPr>
              <a:t>0000 - 255.255.255.</a:t>
            </a:r>
            <a:r>
              <a:rPr lang="pt-BR" sz="1400">
                <a:solidFill>
                  <a:srgbClr val="FF0000"/>
                </a:solidFill>
              </a:rPr>
              <a:t>0</a:t>
            </a:r>
            <a:r>
              <a:rPr lang="pt-BR" sz="1400">
                <a:solidFill>
                  <a:srgbClr val="434343"/>
                </a:solidFill>
              </a:rPr>
              <a:t> </a:t>
            </a:r>
          </a:p>
          <a:p>
            <a:pPr lvl="0" algn="just" rtl="0">
              <a:spcBef>
                <a:spcPts val="0"/>
              </a:spcBef>
              <a:buNone/>
            </a:pPr>
            <a:endParaRPr sz="1400">
              <a:solidFill>
                <a:srgbClr val="434343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Vamos dividir a rede trocando o bit 0 mais significativo por 1.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nova máscara: 11111111.11111111.1111111.</a:t>
            </a:r>
            <a:r>
              <a:rPr lang="pt-BR" sz="1400">
                <a:solidFill>
                  <a:srgbClr val="FF0000"/>
                </a:solidFill>
              </a:rPr>
              <a:t>11</a:t>
            </a:r>
            <a:r>
              <a:rPr lang="pt-BR" sz="1400">
                <a:solidFill>
                  <a:srgbClr val="434343"/>
                </a:solidFill>
              </a:rPr>
              <a:t>000000 - 255.255.255.</a:t>
            </a:r>
            <a:r>
              <a:rPr lang="pt-BR" sz="1400">
                <a:solidFill>
                  <a:srgbClr val="FF0000"/>
                </a:solidFill>
              </a:rPr>
              <a:t>192</a:t>
            </a:r>
          </a:p>
          <a:p>
            <a:pPr lvl="0" algn="just" rtl="0">
              <a:spcBef>
                <a:spcPts val="0"/>
              </a:spcBef>
              <a:buNone/>
            </a:pPr>
            <a:endParaRPr sz="1400">
              <a:solidFill>
                <a:srgbClr val="FF0000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FF0000"/>
                </a:solidFill>
              </a:rPr>
              <a:t>Trocamos os dois bit mais significativos do último octeto… 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23528" y="987574"/>
            <a:ext cx="4086600" cy="32127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Exemplo: Observe os  endereços disponíveis</a:t>
            </a:r>
            <a:r>
              <a:rPr lang="pt-BR" sz="900" dirty="0" smtClean="0">
                <a:solidFill>
                  <a:srgbClr val="434343"/>
                </a:solidFill>
              </a:rPr>
              <a:t>:</a:t>
            </a:r>
            <a:endParaRPr sz="900" dirty="0">
              <a:solidFill>
                <a:srgbClr val="434343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192.168.10.0 		- 1100000.10101000.00001010.</a:t>
            </a:r>
            <a:r>
              <a:rPr lang="pt-BR" sz="900" dirty="0">
                <a:solidFill>
                  <a:srgbClr val="FF0000"/>
                </a:solidFill>
              </a:rPr>
              <a:t>00</a:t>
            </a:r>
            <a:r>
              <a:rPr lang="pt-BR" sz="900" dirty="0">
                <a:solidFill>
                  <a:srgbClr val="434343"/>
                </a:solidFill>
              </a:rPr>
              <a:t>000000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192.168.10.1 		- 1100000.10101000.00001010.</a:t>
            </a:r>
            <a:r>
              <a:rPr lang="pt-BR" sz="900" dirty="0">
                <a:solidFill>
                  <a:srgbClr val="FF0000"/>
                </a:solidFill>
              </a:rPr>
              <a:t>00</a:t>
            </a:r>
            <a:r>
              <a:rPr lang="pt-BR" sz="900" dirty="0">
                <a:solidFill>
                  <a:srgbClr val="434343"/>
                </a:solidFill>
              </a:rPr>
              <a:t>000001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…		</a:t>
            </a:r>
            <a:r>
              <a:rPr lang="pt-BR" sz="900" dirty="0" smtClean="0">
                <a:solidFill>
                  <a:srgbClr val="434343"/>
                </a:solidFill>
              </a:rPr>
              <a:t>...</a:t>
            </a:r>
            <a:endParaRPr lang="pt-BR" sz="900" dirty="0">
              <a:solidFill>
                <a:srgbClr val="434343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192.168.10.63		- 1100000.10101000.00001010.</a:t>
            </a:r>
            <a:r>
              <a:rPr lang="pt-BR" sz="900" dirty="0">
                <a:solidFill>
                  <a:srgbClr val="FF0000"/>
                </a:solidFill>
              </a:rPr>
              <a:t>00</a:t>
            </a:r>
            <a:r>
              <a:rPr lang="pt-BR" sz="900" dirty="0">
                <a:solidFill>
                  <a:srgbClr val="434343"/>
                </a:solidFill>
              </a:rPr>
              <a:t>111111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192.168.10.64		- 1100000.10101000.00001010.</a:t>
            </a:r>
            <a:r>
              <a:rPr lang="pt-BR" sz="900" dirty="0">
                <a:solidFill>
                  <a:srgbClr val="FF0000"/>
                </a:solidFill>
              </a:rPr>
              <a:t>01</a:t>
            </a:r>
            <a:r>
              <a:rPr lang="pt-BR" sz="900" dirty="0">
                <a:solidFill>
                  <a:srgbClr val="434343"/>
                </a:solidFill>
              </a:rPr>
              <a:t>000000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…		</a:t>
            </a:r>
            <a:r>
              <a:rPr lang="pt-BR" sz="900" dirty="0" smtClean="0">
                <a:solidFill>
                  <a:srgbClr val="434343"/>
                </a:solidFill>
              </a:rPr>
              <a:t>…</a:t>
            </a:r>
            <a:endParaRPr lang="pt-BR" sz="900" dirty="0">
              <a:solidFill>
                <a:srgbClr val="434343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900" dirty="0">
                <a:solidFill>
                  <a:srgbClr val="434343"/>
                </a:solidFill>
              </a:rPr>
              <a:t>192.168.10.127 	- 1100000.10101000.00001010.</a:t>
            </a:r>
            <a:r>
              <a:rPr lang="pt-BR" sz="900" dirty="0">
                <a:solidFill>
                  <a:srgbClr val="FF0000"/>
                </a:solidFill>
              </a:rPr>
              <a:t>01</a:t>
            </a:r>
            <a:r>
              <a:rPr lang="pt-BR" sz="900" dirty="0">
                <a:solidFill>
                  <a:srgbClr val="434343"/>
                </a:solidFill>
              </a:rPr>
              <a:t>111111</a:t>
            </a:r>
          </a:p>
          <a:p>
            <a:pPr lvl="0" algn="just" rtl="0">
              <a:spcBef>
                <a:spcPts val="0"/>
              </a:spcBef>
              <a:buNone/>
            </a:pPr>
            <a:endParaRPr sz="900" dirty="0">
              <a:solidFill>
                <a:srgbClr val="434343"/>
              </a:solidFill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5340975" y="1445200"/>
            <a:ext cx="51705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/>
          <p:nvPr/>
        </p:nvSpPr>
        <p:spPr>
          <a:xfrm>
            <a:off x="4254575" y="1013620"/>
            <a:ext cx="4210200" cy="35625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192.168.10.128	- 1100000.10101000.00001010.</a:t>
            </a: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10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000000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192.168.10.129	- 1100000.10101000.00001010.</a:t>
            </a: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10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000001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…		</a:t>
            </a:r>
            <a:r>
              <a:rPr lang="pt-BR" sz="900" dirty="0" smtClean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...</a:t>
            </a:r>
            <a:endParaRPr lang="pt-BR" sz="900" dirty="0">
              <a:solidFill>
                <a:srgbClr val="43434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192.168.10.191	- 1100000.10101000.00001010.</a:t>
            </a: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10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111111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192.168.10.192	- 1100000.10101000.00001010.</a:t>
            </a: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11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000000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…		</a:t>
            </a:r>
            <a:r>
              <a:rPr lang="pt-BR" sz="900" dirty="0" smtClean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…</a:t>
            </a:r>
            <a:endParaRPr lang="pt-BR" sz="900" dirty="0">
              <a:solidFill>
                <a:srgbClr val="43434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192.168.10.255	- 1100000.10101000.00001010.</a:t>
            </a: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11</a:t>
            </a:r>
            <a:r>
              <a:rPr lang="pt-BR" sz="900" dirty="0">
                <a:solidFill>
                  <a:srgbClr val="43434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111111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solidFill>
                <a:srgbClr val="43434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solidFill>
                <a:srgbClr val="43434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5" name="Shape 165"/>
          <p:cNvSpPr txBox="1"/>
          <p:nvPr/>
        </p:nvSpPr>
        <p:spPr>
          <a:xfrm>
            <a:off x="4139952" y="411510"/>
            <a:ext cx="45510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9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Vamos observar os dois bits mais significativos do último octeto de todos os endereços possíveis.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6" name="Shape 166"/>
          <p:cNvSpPr txBox="1"/>
          <p:nvPr/>
        </p:nvSpPr>
        <p:spPr>
          <a:xfrm>
            <a:off x="1150752" y="4659982"/>
            <a:ext cx="7540200" cy="3718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/>
              <a:t>Temos agora as combinações 00, 01, 10 e 11 nos dois primeiros bits.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161263"/>
            <a:ext cx="8350500" cy="32415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Na prática: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Os endereços que tiverem o bit “00” nos dois bits à esquerda estarão no primeiro quarto da rede.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/>
              <a:t>Os endereços que tiverem o bit “01” nos dois bits à esquerda estarão no segundo quarto da rede.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/>
              <a:t>Os endereços que tiverem o bit “10” nos dois bits à esquerda estarão no terceiro quarto da rede.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/>
              <a:t>Os endereços que tiverem o bit “11” nos dois bits à esquerda estarão no primeiro quarto da rede.</a:t>
            </a:r>
          </a:p>
          <a:p>
            <a:pPr lvl="0" algn="just" rtl="0">
              <a:spcBef>
                <a:spcPts val="0"/>
              </a:spcBef>
              <a:buNone/>
            </a:pPr>
            <a:endParaRPr sz="1400">
              <a:solidFill>
                <a:srgbClr val="FF0000"/>
              </a:solidFill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924575" y="4470175"/>
            <a:ext cx="51705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 txBox="1"/>
          <p:nvPr/>
        </p:nvSpPr>
        <p:spPr>
          <a:xfrm>
            <a:off x="663900" y="4470200"/>
            <a:ext cx="81684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Alterando 2 bits da máscara dividimos a rede em quatro parte.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/>
              <a:t>Sub redes IP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67544" y="1031025"/>
            <a:ext cx="7593181" cy="39330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1200" dirty="0">
                <a:solidFill>
                  <a:srgbClr val="FF0000"/>
                </a:solidFill>
              </a:rPr>
              <a:t>Então se seguirmos este raciocínio: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200" dirty="0">
                <a:solidFill>
                  <a:srgbClr val="FF0000"/>
                </a:solidFill>
              </a:rPr>
              <a:t>1 bit 	</a:t>
            </a:r>
            <a:r>
              <a:rPr lang="pt-BR" sz="1200" dirty="0">
                <a:solidFill>
                  <a:srgbClr val="666666"/>
                </a:solidFill>
              </a:rPr>
              <a:t>- 2</a:t>
            </a:r>
            <a:r>
              <a:rPr lang="pt-BR" sz="1200" baseline="30000" dirty="0">
                <a:solidFill>
                  <a:srgbClr val="666666"/>
                </a:solidFill>
              </a:rPr>
              <a:t>1 </a:t>
            </a:r>
            <a:r>
              <a:rPr lang="pt-BR" sz="1200" dirty="0">
                <a:solidFill>
                  <a:srgbClr val="666666"/>
                </a:solidFill>
              </a:rPr>
              <a:t> 	</a:t>
            </a:r>
            <a:r>
              <a:rPr lang="pt-BR" sz="1200" dirty="0" smtClean="0">
                <a:solidFill>
                  <a:srgbClr val="666666"/>
                </a:solidFill>
              </a:rPr>
              <a:t>	- 2 </a:t>
            </a:r>
            <a:r>
              <a:rPr lang="pt-BR" sz="1200" dirty="0" err="1">
                <a:solidFill>
                  <a:srgbClr val="666666"/>
                </a:solidFill>
              </a:rPr>
              <a:t>sub-redes</a:t>
            </a:r>
            <a:r>
              <a:rPr lang="pt-BR" sz="1200" dirty="0">
                <a:solidFill>
                  <a:srgbClr val="666666"/>
                </a:solidFill>
              </a:rPr>
              <a:t>  	binário 10000000 decimal 128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200" dirty="0">
                <a:solidFill>
                  <a:srgbClr val="FF0000"/>
                </a:solidFill>
              </a:rPr>
              <a:t>2 bits 	</a:t>
            </a:r>
            <a:r>
              <a:rPr lang="pt-BR" sz="1200" dirty="0">
                <a:solidFill>
                  <a:srgbClr val="666666"/>
                </a:solidFill>
              </a:rPr>
              <a:t>- 2</a:t>
            </a:r>
            <a:r>
              <a:rPr lang="pt-BR" sz="1200" baseline="30000" dirty="0">
                <a:solidFill>
                  <a:srgbClr val="666666"/>
                </a:solidFill>
              </a:rPr>
              <a:t>2		</a:t>
            </a:r>
            <a:r>
              <a:rPr lang="pt-BR" sz="1200" dirty="0">
                <a:solidFill>
                  <a:srgbClr val="666666"/>
                </a:solidFill>
              </a:rPr>
              <a:t>- 4 </a:t>
            </a:r>
            <a:r>
              <a:rPr lang="pt-BR" sz="1200" dirty="0" err="1">
                <a:solidFill>
                  <a:srgbClr val="666666"/>
                </a:solidFill>
              </a:rPr>
              <a:t>sub-redes</a:t>
            </a:r>
            <a:r>
              <a:rPr lang="pt-BR" sz="1200" dirty="0">
                <a:solidFill>
                  <a:srgbClr val="666666"/>
                </a:solidFill>
              </a:rPr>
              <a:t>	binário 11000000 decimal 192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200" dirty="0">
                <a:solidFill>
                  <a:srgbClr val="FF0000"/>
                </a:solidFill>
              </a:rPr>
              <a:t>3 bits 	</a:t>
            </a:r>
            <a:r>
              <a:rPr lang="pt-BR" sz="1200" dirty="0">
                <a:solidFill>
                  <a:srgbClr val="666666"/>
                </a:solidFill>
              </a:rPr>
              <a:t>- 2</a:t>
            </a:r>
            <a:r>
              <a:rPr lang="pt-BR" sz="1200" baseline="30000" dirty="0">
                <a:solidFill>
                  <a:srgbClr val="666666"/>
                </a:solidFill>
              </a:rPr>
              <a:t>3		</a:t>
            </a:r>
            <a:r>
              <a:rPr lang="pt-BR" sz="1200" dirty="0">
                <a:solidFill>
                  <a:srgbClr val="666666"/>
                </a:solidFill>
              </a:rPr>
              <a:t>- 8 </a:t>
            </a:r>
            <a:r>
              <a:rPr lang="pt-BR" sz="1200" dirty="0" err="1">
                <a:solidFill>
                  <a:srgbClr val="666666"/>
                </a:solidFill>
              </a:rPr>
              <a:t>sub-redes</a:t>
            </a:r>
            <a:r>
              <a:rPr lang="pt-BR" sz="1200" dirty="0">
                <a:solidFill>
                  <a:srgbClr val="666666"/>
                </a:solidFill>
              </a:rPr>
              <a:t>	binário 11100000 decimal 224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200" dirty="0">
                <a:solidFill>
                  <a:srgbClr val="FF0000"/>
                </a:solidFill>
              </a:rPr>
              <a:t>4 bits 	</a:t>
            </a:r>
            <a:r>
              <a:rPr lang="pt-BR" sz="1200" dirty="0">
                <a:solidFill>
                  <a:srgbClr val="666666"/>
                </a:solidFill>
              </a:rPr>
              <a:t>- 2</a:t>
            </a:r>
            <a:r>
              <a:rPr lang="pt-BR" sz="1200" baseline="30000" dirty="0">
                <a:solidFill>
                  <a:srgbClr val="666666"/>
                </a:solidFill>
              </a:rPr>
              <a:t>4		</a:t>
            </a:r>
            <a:r>
              <a:rPr lang="pt-BR" sz="1200" dirty="0">
                <a:solidFill>
                  <a:srgbClr val="666666"/>
                </a:solidFill>
              </a:rPr>
              <a:t>- 16 </a:t>
            </a:r>
            <a:r>
              <a:rPr lang="pt-BR" sz="1200" dirty="0" err="1">
                <a:solidFill>
                  <a:srgbClr val="666666"/>
                </a:solidFill>
              </a:rPr>
              <a:t>sub-redes</a:t>
            </a:r>
            <a:r>
              <a:rPr lang="pt-BR" sz="1200" dirty="0">
                <a:solidFill>
                  <a:srgbClr val="666666"/>
                </a:solidFill>
              </a:rPr>
              <a:t>	binário 11110000 decimal 240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200" dirty="0">
                <a:solidFill>
                  <a:srgbClr val="FF0000"/>
                </a:solidFill>
              </a:rPr>
              <a:t>5 bits 	</a:t>
            </a:r>
            <a:r>
              <a:rPr lang="pt-BR" sz="1200" dirty="0">
                <a:solidFill>
                  <a:srgbClr val="666666"/>
                </a:solidFill>
              </a:rPr>
              <a:t>- 2</a:t>
            </a:r>
            <a:r>
              <a:rPr lang="pt-BR" sz="1200" baseline="30000" dirty="0">
                <a:solidFill>
                  <a:srgbClr val="666666"/>
                </a:solidFill>
              </a:rPr>
              <a:t>5		</a:t>
            </a:r>
            <a:r>
              <a:rPr lang="pt-BR" sz="1200" dirty="0">
                <a:solidFill>
                  <a:srgbClr val="666666"/>
                </a:solidFill>
              </a:rPr>
              <a:t>- 32 </a:t>
            </a:r>
            <a:r>
              <a:rPr lang="pt-BR" sz="1200" dirty="0" err="1">
                <a:solidFill>
                  <a:srgbClr val="666666"/>
                </a:solidFill>
              </a:rPr>
              <a:t>sub-redes</a:t>
            </a:r>
            <a:r>
              <a:rPr lang="pt-BR" sz="1200" dirty="0">
                <a:solidFill>
                  <a:srgbClr val="666666"/>
                </a:solidFill>
              </a:rPr>
              <a:t>	binário 11111000 decimal 248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200" dirty="0">
                <a:solidFill>
                  <a:srgbClr val="FF0000"/>
                </a:solidFill>
              </a:rPr>
              <a:t>6 bits	</a:t>
            </a:r>
            <a:r>
              <a:rPr lang="pt-BR" sz="1200" dirty="0">
                <a:solidFill>
                  <a:srgbClr val="666666"/>
                </a:solidFill>
              </a:rPr>
              <a:t>- 2</a:t>
            </a:r>
            <a:r>
              <a:rPr lang="pt-BR" sz="1200" baseline="30000" dirty="0">
                <a:solidFill>
                  <a:srgbClr val="666666"/>
                </a:solidFill>
              </a:rPr>
              <a:t>6		</a:t>
            </a:r>
            <a:r>
              <a:rPr lang="pt-BR" sz="1200" dirty="0">
                <a:solidFill>
                  <a:srgbClr val="666666"/>
                </a:solidFill>
              </a:rPr>
              <a:t>- 64 </a:t>
            </a:r>
            <a:r>
              <a:rPr lang="pt-BR" sz="1200" dirty="0" err="1">
                <a:solidFill>
                  <a:srgbClr val="666666"/>
                </a:solidFill>
              </a:rPr>
              <a:t>sub-redes</a:t>
            </a:r>
            <a:r>
              <a:rPr lang="pt-BR" sz="1200" dirty="0">
                <a:solidFill>
                  <a:srgbClr val="666666"/>
                </a:solidFill>
              </a:rPr>
              <a:t>	binário 11111100 decimal 252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200" dirty="0">
                <a:solidFill>
                  <a:srgbClr val="FF0000"/>
                </a:solidFill>
              </a:rPr>
              <a:t>7 bits  	</a:t>
            </a:r>
            <a:r>
              <a:rPr lang="pt-BR" sz="1200" dirty="0">
                <a:solidFill>
                  <a:srgbClr val="666666"/>
                </a:solidFill>
              </a:rPr>
              <a:t>- 2</a:t>
            </a:r>
            <a:r>
              <a:rPr lang="pt-BR" sz="1200" baseline="30000" dirty="0">
                <a:solidFill>
                  <a:srgbClr val="666666"/>
                </a:solidFill>
              </a:rPr>
              <a:t>7		</a:t>
            </a:r>
            <a:r>
              <a:rPr lang="pt-BR" sz="1200" dirty="0">
                <a:solidFill>
                  <a:srgbClr val="666666"/>
                </a:solidFill>
              </a:rPr>
              <a:t>- 128 </a:t>
            </a:r>
            <a:r>
              <a:rPr lang="pt-BR" sz="1200" dirty="0" err="1">
                <a:solidFill>
                  <a:srgbClr val="666666"/>
                </a:solidFill>
              </a:rPr>
              <a:t>sub-redes</a:t>
            </a:r>
            <a:r>
              <a:rPr lang="pt-BR" sz="1200" dirty="0">
                <a:solidFill>
                  <a:srgbClr val="666666"/>
                </a:solidFill>
              </a:rPr>
              <a:t>	binário 11111110 decimal 254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200" dirty="0">
                <a:solidFill>
                  <a:srgbClr val="FF0000"/>
                </a:solidFill>
              </a:rPr>
              <a:t>8 bits  	</a:t>
            </a:r>
            <a:r>
              <a:rPr lang="pt-BR" sz="1200" dirty="0">
                <a:solidFill>
                  <a:srgbClr val="666666"/>
                </a:solidFill>
              </a:rPr>
              <a:t>- 2</a:t>
            </a:r>
            <a:r>
              <a:rPr lang="pt-BR" sz="1200" baseline="30000" dirty="0">
                <a:solidFill>
                  <a:srgbClr val="666666"/>
                </a:solidFill>
              </a:rPr>
              <a:t>8		</a:t>
            </a:r>
            <a:r>
              <a:rPr lang="pt-BR" sz="1200" dirty="0">
                <a:solidFill>
                  <a:srgbClr val="666666"/>
                </a:solidFill>
              </a:rPr>
              <a:t>- 256 </a:t>
            </a:r>
            <a:r>
              <a:rPr lang="pt-BR" sz="1200" dirty="0" err="1">
                <a:solidFill>
                  <a:srgbClr val="666666"/>
                </a:solidFill>
              </a:rPr>
              <a:t>sub-redes</a:t>
            </a:r>
            <a:r>
              <a:rPr lang="pt-BR" sz="1200" dirty="0">
                <a:solidFill>
                  <a:srgbClr val="666666"/>
                </a:solidFill>
              </a:rPr>
              <a:t>	binário 11111111 decimal 255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39850" y="1175925"/>
            <a:ext cx="8141700" cy="9693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Vamos ver agora como podemos usar este conhecimento: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Divida a rede 192.168.20.0 (máscara 255.255.255.0) em 4 sub-redes iguais.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493700" y="2181275"/>
            <a:ext cx="80340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666666"/>
                </a:solidFill>
              </a:rPr>
              <a:t>Se olharmos a tabela do slide anterior veremos que serão necessários 2 bits “1” a mais na máscara para dividir a rede em 4 segmentos. 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475750" y="3043025"/>
            <a:ext cx="79620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666666"/>
                </a:solidFill>
              </a:rPr>
              <a:t>Então a máscara passára de 255.255.255.</a:t>
            </a:r>
            <a:r>
              <a:rPr lang="pt-BR">
                <a:solidFill>
                  <a:srgbClr val="FF0000"/>
                </a:solidFill>
              </a:rPr>
              <a:t>0</a:t>
            </a:r>
            <a:r>
              <a:rPr lang="pt-BR">
                <a:solidFill>
                  <a:srgbClr val="666666"/>
                </a:solidFill>
              </a:rPr>
              <a:t> para 255.255.255.</a:t>
            </a:r>
            <a:r>
              <a:rPr lang="pt-BR">
                <a:solidFill>
                  <a:srgbClr val="FF0000"/>
                </a:solidFill>
              </a:rPr>
              <a:t>192 </a:t>
            </a:r>
            <a:r>
              <a:rPr lang="pt-BR">
                <a:solidFill>
                  <a:srgbClr val="666666"/>
                </a:solidFill>
              </a:rPr>
              <a:t>em cada sub-rede.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134625" y="3538600"/>
            <a:ext cx="23430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200"/>
              <a:t>sub-rede 1</a:t>
            </a:r>
          </a:p>
          <a:p>
            <a:pPr lvl="0">
              <a:spcBef>
                <a:spcPts val="0"/>
              </a:spcBef>
              <a:buNone/>
            </a:pPr>
            <a:endParaRPr sz="1200"/>
          </a:p>
          <a:p>
            <a:pPr lvl="0">
              <a:spcBef>
                <a:spcPts val="0"/>
              </a:spcBef>
              <a:buNone/>
            </a:pPr>
            <a:r>
              <a:rPr lang="pt-BR" sz="1200"/>
              <a:t>192.168.20.</a:t>
            </a:r>
            <a:r>
              <a:rPr lang="pt-BR" sz="1200">
                <a:solidFill>
                  <a:srgbClr val="FF0000"/>
                </a:solidFill>
              </a:rPr>
              <a:t>0</a:t>
            </a:r>
          </a:p>
          <a:p>
            <a:pPr lvl="0">
              <a:spcBef>
                <a:spcPts val="0"/>
              </a:spcBef>
              <a:buNone/>
            </a:pPr>
            <a:r>
              <a:rPr lang="pt-BR" sz="1200"/>
              <a:t>máscara: 255.255.255.</a:t>
            </a:r>
            <a:r>
              <a:rPr lang="pt-BR" sz="1200">
                <a:solidFill>
                  <a:srgbClr val="FF0000"/>
                </a:solidFill>
              </a:rPr>
              <a:t>192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2567363" y="3538600"/>
            <a:ext cx="23196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2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192.168.20.</a:t>
            </a:r>
            <a:r>
              <a:rPr lang="pt-BR" sz="1200">
                <a:solidFill>
                  <a:srgbClr val="FF0000"/>
                </a:solidFill>
              </a:rPr>
              <a:t>64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255.255.255.</a:t>
            </a:r>
            <a:r>
              <a:rPr lang="pt-BR" sz="1200">
                <a:solidFill>
                  <a:srgbClr val="FF0000"/>
                </a:solidFill>
              </a:rPr>
              <a:t>192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4886975" y="3439875"/>
            <a:ext cx="23430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3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192.168.20.</a:t>
            </a:r>
            <a:r>
              <a:rPr lang="pt-BR" sz="1200">
                <a:solidFill>
                  <a:srgbClr val="FF0000"/>
                </a:solidFill>
              </a:rPr>
              <a:t>128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255.255.255.</a:t>
            </a:r>
            <a:r>
              <a:rPr lang="pt-BR" sz="1200">
                <a:solidFill>
                  <a:srgbClr val="FF0000"/>
                </a:solidFill>
              </a:rPr>
              <a:t>192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7059425" y="3439875"/>
            <a:ext cx="20337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4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192.168.20.</a:t>
            </a:r>
            <a:r>
              <a:rPr lang="pt-BR" sz="1200">
                <a:solidFill>
                  <a:srgbClr val="FF0000"/>
                </a:solidFill>
              </a:rPr>
              <a:t>192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255.255.255.</a:t>
            </a:r>
            <a:r>
              <a:rPr lang="pt-BR" sz="1200">
                <a:solidFill>
                  <a:srgbClr val="FF0000"/>
                </a:solidFill>
              </a:rPr>
              <a:t>192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1279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/>
              <a:t>Em algumas situações precisaremos dividir uma rede IP em redes menores. Motivos:</a:t>
            </a:r>
          </a:p>
          <a:p>
            <a:pPr marL="457200" lvl="0" indent="-228600" algn="just" rtl="0">
              <a:spcBef>
                <a:spcPts val="0"/>
              </a:spcBef>
            </a:pPr>
            <a:r>
              <a:rPr lang="pt-BR"/>
              <a:t>Segurança</a:t>
            </a:r>
          </a:p>
          <a:p>
            <a:pPr marL="457200" lvl="0" indent="-228600" algn="just" rtl="0">
              <a:spcBef>
                <a:spcPts val="0"/>
              </a:spcBef>
            </a:pPr>
            <a:r>
              <a:rPr lang="pt-BR"/>
              <a:t>Segmentação</a:t>
            </a:r>
          </a:p>
          <a:p>
            <a:pPr marL="457200" lvl="0" indent="-228600" algn="just" rtl="0">
              <a:spcBef>
                <a:spcPts val="0"/>
              </a:spcBef>
            </a:pPr>
            <a:r>
              <a:rPr lang="pt-BR"/>
              <a:t>Redes excessivamente grandes.</a:t>
            </a:r>
          </a:p>
          <a:p>
            <a:pPr marL="457200" lvl="0" indent="-228600" algn="just" rtl="0">
              <a:spcBef>
                <a:spcPts val="0"/>
              </a:spcBef>
            </a:pPr>
            <a:r>
              <a:rPr lang="pt-BR"/>
              <a:t>Aproveitamento de endereços IP. </a:t>
            </a:r>
          </a:p>
          <a:p>
            <a:pPr lvl="0" algn="just" rtl="0">
              <a:spcBef>
                <a:spcPts val="0"/>
              </a:spcBef>
              <a:buNone/>
            </a:pPr>
            <a:endParaRPr/>
          </a:p>
          <a:p>
            <a:pPr lvl="0" algn="just" rtl="0">
              <a:spcBef>
                <a:spcPts val="0"/>
              </a:spcBef>
              <a:buNone/>
            </a:pPr>
            <a:endParaRPr/>
          </a:p>
          <a:p>
            <a:pPr lvl="0" algn="just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9600" y="1695075"/>
            <a:ext cx="3399600" cy="2703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224800" cy="36186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Vamos desenhar?</a:t>
            </a:r>
          </a:p>
          <a:p>
            <a:pPr lvl="0" algn="ctr" rtl="0">
              <a:spcBef>
                <a:spcPts val="0"/>
              </a:spcBef>
              <a:buNone/>
            </a:pPr>
            <a:endParaRPr>
              <a:solidFill>
                <a:srgbClr val="666666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>
              <a:solidFill>
                <a:srgbClr val="666666"/>
              </a:solidFill>
            </a:endParaRPr>
          </a:p>
        </p:txBody>
      </p:sp>
      <p:cxnSp>
        <p:nvCxnSpPr>
          <p:cNvPr id="199" name="Shape 199"/>
          <p:cNvCxnSpPr/>
          <p:nvPr/>
        </p:nvCxnSpPr>
        <p:spPr>
          <a:xfrm>
            <a:off x="1023325" y="2701900"/>
            <a:ext cx="66963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0" name="Shape 200"/>
          <p:cNvSpPr txBox="1"/>
          <p:nvPr/>
        </p:nvSpPr>
        <p:spPr>
          <a:xfrm>
            <a:off x="915600" y="2809625"/>
            <a:ext cx="3501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0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7522250" y="3034025"/>
            <a:ext cx="5886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255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3983525" y="2337950"/>
            <a:ext cx="1043100" cy="76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03" name="Shape 203"/>
          <p:cNvCxnSpPr>
            <a:stCxn id="202" idx="0"/>
          </p:cNvCxnSpPr>
          <p:nvPr/>
        </p:nvCxnSpPr>
        <p:spPr>
          <a:xfrm>
            <a:off x="4505075" y="2337950"/>
            <a:ext cx="0" cy="76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4" name="Shape 204"/>
          <p:cNvSpPr txBox="1"/>
          <p:nvPr/>
        </p:nvSpPr>
        <p:spPr>
          <a:xfrm>
            <a:off x="4072275" y="3237175"/>
            <a:ext cx="5037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127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505075" y="3228175"/>
            <a:ext cx="5484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128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4325200" y="1960275"/>
            <a:ext cx="5484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1 bit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2616700" y="2400900"/>
            <a:ext cx="5886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08" name="Shape 208"/>
          <p:cNvCxnSpPr>
            <a:stCxn id="207" idx="0"/>
          </p:cNvCxnSpPr>
          <p:nvPr/>
        </p:nvCxnSpPr>
        <p:spPr>
          <a:xfrm>
            <a:off x="2911000" y="2400900"/>
            <a:ext cx="0" cy="604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9" name="Shape 209"/>
          <p:cNvSpPr txBox="1"/>
          <p:nvPr/>
        </p:nvSpPr>
        <p:spPr>
          <a:xfrm>
            <a:off x="2499825" y="3228175"/>
            <a:ext cx="4113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63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3021350" y="3237175"/>
            <a:ext cx="4113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64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2661675" y="2097700"/>
            <a:ext cx="7080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2 bits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5993500" y="2449550"/>
            <a:ext cx="548400" cy="54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13" name="Shape 213"/>
          <p:cNvCxnSpPr>
            <a:stCxn id="212" idx="0"/>
          </p:cNvCxnSpPr>
          <p:nvPr/>
        </p:nvCxnSpPr>
        <p:spPr>
          <a:xfrm>
            <a:off x="6267700" y="2449550"/>
            <a:ext cx="0" cy="54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14" name="Shape 214"/>
          <p:cNvSpPr txBox="1"/>
          <p:nvPr/>
        </p:nvSpPr>
        <p:spPr>
          <a:xfrm>
            <a:off x="5844775" y="3309100"/>
            <a:ext cx="5037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191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6267700" y="3309100"/>
            <a:ext cx="5037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192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6078675" y="2091675"/>
            <a:ext cx="665400" cy="35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2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868225" y="1346475"/>
            <a:ext cx="7192500" cy="36177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Exercício:</a:t>
            </a:r>
          </a:p>
          <a:p>
            <a:pPr lvl="0" algn="just" rtl="0">
              <a:spcBef>
                <a:spcPts val="0"/>
              </a:spcBef>
              <a:buNone/>
            </a:pPr>
            <a:endParaRPr sz="1400">
              <a:solidFill>
                <a:srgbClr val="666666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Dada a rede 172.16.0.0 / 255.255.0.0 faça sua divisão em 8 sub-redes de igual tamanho. Informe a base e o broadcast de cada sub-rede formada.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224800" cy="36186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Vamos desenhar?</a:t>
            </a:r>
          </a:p>
          <a:p>
            <a:pPr lvl="0" algn="ctr" rtl="0">
              <a:spcBef>
                <a:spcPts val="0"/>
              </a:spcBef>
              <a:buNone/>
            </a:pPr>
            <a:endParaRPr>
              <a:solidFill>
                <a:srgbClr val="666666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>
              <a:solidFill>
                <a:srgbClr val="666666"/>
              </a:solidFill>
            </a:endParaRPr>
          </a:p>
        </p:txBody>
      </p:sp>
      <p:cxnSp>
        <p:nvCxnSpPr>
          <p:cNvPr id="229" name="Shape 229"/>
          <p:cNvCxnSpPr/>
          <p:nvPr/>
        </p:nvCxnSpPr>
        <p:spPr>
          <a:xfrm>
            <a:off x="1023325" y="2701900"/>
            <a:ext cx="66963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30" name="Shape 230"/>
          <p:cNvSpPr txBox="1"/>
          <p:nvPr/>
        </p:nvSpPr>
        <p:spPr>
          <a:xfrm>
            <a:off x="915600" y="2809625"/>
            <a:ext cx="3501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0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7522250" y="3034025"/>
            <a:ext cx="5886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255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983525" y="2337950"/>
            <a:ext cx="1043100" cy="76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33" name="Shape 233"/>
          <p:cNvCxnSpPr>
            <a:stCxn id="232" idx="0"/>
          </p:cNvCxnSpPr>
          <p:nvPr/>
        </p:nvCxnSpPr>
        <p:spPr>
          <a:xfrm>
            <a:off x="4505075" y="2337950"/>
            <a:ext cx="0" cy="76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34" name="Shape 234"/>
          <p:cNvSpPr txBox="1"/>
          <p:nvPr/>
        </p:nvSpPr>
        <p:spPr>
          <a:xfrm>
            <a:off x="4072275" y="3237175"/>
            <a:ext cx="5037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127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4505075" y="3228175"/>
            <a:ext cx="5484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128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4325200" y="1960275"/>
            <a:ext cx="5484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1 bit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2616700" y="2400900"/>
            <a:ext cx="5886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38" name="Shape 238"/>
          <p:cNvCxnSpPr>
            <a:stCxn id="237" idx="0"/>
          </p:cNvCxnSpPr>
          <p:nvPr/>
        </p:nvCxnSpPr>
        <p:spPr>
          <a:xfrm>
            <a:off x="2911000" y="2400900"/>
            <a:ext cx="0" cy="604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39" name="Shape 239"/>
          <p:cNvSpPr txBox="1"/>
          <p:nvPr/>
        </p:nvSpPr>
        <p:spPr>
          <a:xfrm>
            <a:off x="2499825" y="3228175"/>
            <a:ext cx="4113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63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021350" y="3237175"/>
            <a:ext cx="4113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64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2635713" y="2097700"/>
            <a:ext cx="7080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2 bits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5993500" y="2449550"/>
            <a:ext cx="548400" cy="54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43" name="Shape 243"/>
          <p:cNvCxnSpPr>
            <a:stCxn id="242" idx="0"/>
          </p:cNvCxnSpPr>
          <p:nvPr/>
        </p:nvCxnSpPr>
        <p:spPr>
          <a:xfrm>
            <a:off x="6267700" y="2449550"/>
            <a:ext cx="0" cy="54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44" name="Shape 244"/>
          <p:cNvSpPr txBox="1"/>
          <p:nvPr/>
        </p:nvSpPr>
        <p:spPr>
          <a:xfrm>
            <a:off x="5844775" y="3309100"/>
            <a:ext cx="5037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191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6267700" y="3309100"/>
            <a:ext cx="503700" cy="60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192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6078675" y="2091675"/>
            <a:ext cx="665400" cy="35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2 bits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1573575" y="2401350"/>
            <a:ext cx="4743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48" name="Shape 248"/>
          <p:cNvCxnSpPr/>
          <p:nvPr/>
        </p:nvCxnSpPr>
        <p:spPr>
          <a:xfrm>
            <a:off x="1851063" y="2401350"/>
            <a:ext cx="0" cy="6033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49" name="Shape 249"/>
          <p:cNvSpPr txBox="1"/>
          <p:nvPr/>
        </p:nvSpPr>
        <p:spPr>
          <a:xfrm>
            <a:off x="1427175" y="2917325"/>
            <a:ext cx="411300" cy="38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1882700" y="2932325"/>
            <a:ext cx="411300" cy="35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1573575" y="2097700"/>
            <a:ext cx="665400" cy="44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3 bits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3740450" y="2401350"/>
            <a:ext cx="0" cy="6033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53" name="Shape 253"/>
          <p:cNvSpPr txBox="1"/>
          <p:nvPr/>
        </p:nvSpPr>
        <p:spPr>
          <a:xfrm>
            <a:off x="3369675" y="2917325"/>
            <a:ext cx="411300" cy="38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95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3763200" y="2917325"/>
            <a:ext cx="411300" cy="38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96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3432538" y="2097700"/>
            <a:ext cx="665400" cy="44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3 bits</a:t>
            </a:r>
          </a:p>
        </p:txBody>
      </p:sp>
      <p:cxnSp>
        <p:nvCxnSpPr>
          <p:cNvPr id="256" name="Shape 256"/>
          <p:cNvCxnSpPr/>
          <p:nvPr/>
        </p:nvCxnSpPr>
        <p:spPr>
          <a:xfrm>
            <a:off x="5441438" y="2337950"/>
            <a:ext cx="0" cy="6033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57" name="Shape 257"/>
          <p:cNvSpPr txBox="1"/>
          <p:nvPr/>
        </p:nvSpPr>
        <p:spPr>
          <a:xfrm>
            <a:off x="4923050" y="2917325"/>
            <a:ext cx="503700" cy="38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159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5465625" y="2917325"/>
            <a:ext cx="503700" cy="38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160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5100850" y="2046675"/>
            <a:ext cx="665400" cy="44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3 bits</a:t>
            </a:r>
          </a:p>
        </p:txBody>
      </p:sp>
      <p:cxnSp>
        <p:nvCxnSpPr>
          <p:cNvPr id="260" name="Shape 260"/>
          <p:cNvCxnSpPr/>
          <p:nvPr/>
        </p:nvCxnSpPr>
        <p:spPr>
          <a:xfrm>
            <a:off x="6994163" y="2401350"/>
            <a:ext cx="0" cy="6033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61" name="Shape 261"/>
          <p:cNvSpPr txBox="1"/>
          <p:nvPr/>
        </p:nvSpPr>
        <p:spPr>
          <a:xfrm>
            <a:off x="6493938" y="2963225"/>
            <a:ext cx="503700" cy="38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223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7018550" y="2963225"/>
            <a:ext cx="503700" cy="38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224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661475" y="2097700"/>
            <a:ext cx="665400" cy="44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3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439850" y="1175925"/>
            <a:ext cx="8141700" cy="9693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Resolvendo: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rede 172.16.0.0 (máscara 255.255.0.0) dividida 8 sub-redes iguais.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555000" y="2396700"/>
            <a:ext cx="80340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666666"/>
                </a:solidFill>
              </a:rPr>
              <a:t>Se olharmos a tabela do slide anterior veremos que serão necessários 3 bits “1” a mais na máscara para dividir a rede em 8 segmentos. 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493700" y="3348225"/>
            <a:ext cx="79620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666666"/>
                </a:solidFill>
              </a:rPr>
              <a:t>Então a máscara passára de 255.255.</a:t>
            </a:r>
            <a:r>
              <a:rPr lang="pt-BR">
                <a:solidFill>
                  <a:srgbClr val="FF0000"/>
                </a:solidFill>
              </a:rPr>
              <a:t>0</a:t>
            </a:r>
            <a:r>
              <a:rPr lang="pt-BR">
                <a:solidFill>
                  <a:srgbClr val="666666"/>
                </a:solidFill>
              </a:rPr>
              <a:t>.0 para 255.255.</a:t>
            </a:r>
            <a:r>
              <a:rPr lang="pt-BR">
                <a:solidFill>
                  <a:srgbClr val="FF0000"/>
                </a:solidFill>
              </a:rPr>
              <a:t>224</a:t>
            </a:r>
            <a:r>
              <a:rPr lang="pt-BR">
                <a:solidFill>
                  <a:srgbClr val="666666"/>
                </a:solidFill>
              </a:rPr>
              <a:t>.0 em cada sub-rede.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311700" y="1545825"/>
            <a:ext cx="23430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1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172.16.</a:t>
            </a:r>
            <a:r>
              <a:rPr lang="pt-BR" sz="1200">
                <a:solidFill>
                  <a:srgbClr val="FF0000"/>
                </a:solidFill>
              </a:rPr>
              <a:t>0</a:t>
            </a:r>
            <a:r>
              <a:rPr lang="pt-BR" sz="1200"/>
              <a:t>.0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</a:t>
            </a:r>
            <a:r>
              <a:rPr lang="pt-BR" sz="1200">
                <a:solidFill>
                  <a:srgbClr val="FF0000"/>
                </a:solidFill>
              </a:rPr>
              <a:t>224</a:t>
            </a:r>
            <a:r>
              <a:rPr lang="pt-BR" sz="1200"/>
              <a:t>.0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2259400" y="1545825"/>
            <a:ext cx="23430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2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172.16.</a:t>
            </a:r>
            <a:r>
              <a:rPr lang="pt-BR" sz="1200">
                <a:solidFill>
                  <a:srgbClr val="FF0000"/>
                </a:solidFill>
              </a:rPr>
              <a:t>32</a:t>
            </a:r>
            <a:r>
              <a:rPr lang="pt-BR" sz="1200"/>
              <a:t>.0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</a:t>
            </a:r>
            <a:r>
              <a:rPr lang="pt-BR" sz="1200">
                <a:solidFill>
                  <a:srgbClr val="FF0000"/>
                </a:solidFill>
              </a:rPr>
              <a:t>224</a:t>
            </a:r>
            <a:r>
              <a:rPr lang="pt-BR" sz="1200"/>
              <a:t>.0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4332750" y="1545825"/>
            <a:ext cx="23430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3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172.16.</a:t>
            </a:r>
            <a:r>
              <a:rPr lang="pt-BR" sz="1200">
                <a:solidFill>
                  <a:srgbClr val="FF0000"/>
                </a:solidFill>
              </a:rPr>
              <a:t>64</a:t>
            </a:r>
            <a:r>
              <a:rPr lang="pt-BR" sz="1200"/>
              <a:t>.0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</a:t>
            </a:r>
            <a:r>
              <a:rPr lang="pt-BR" sz="1200">
                <a:solidFill>
                  <a:srgbClr val="FF0000"/>
                </a:solidFill>
              </a:rPr>
              <a:t>224</a:t>
            </a:r>
            <a:r>
              <a:rPr lang="pt-BR" sz="1200"/>
              <a:t>.0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6343275" y="1509525"/>
            <a:ext cx="23430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4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172.16.</a:t>
            </a:r>
            <a:r>
              <a:rPr lang="pt-BR" sz="1200">
                <a:solidFill>
                  <a:srgbClr val="FF0000"/>
                </a:solidFill>
              </a:rPr>
              <a:t>96</a:t>
            </a:r>
            <a:r>
              <a:rPr lang="pt-BR" sz="1200"/>
              <a:t>.0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</a:t>
            </a:r>
            <a:r>
              <a:rPr lang="pt-BR" sz="1200">
                <a:solidFill>
                  <a:srgbClr val="FF0000"/>
                </a:solidFill>
              </a:rPr>
              <a:t>224</a:t>
            </a:r>
            <a:r>
              <a:rPr lang="pt-BR" sz="1200"/>
              <a:t>.0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248075" y="2981450"/>
            <a:ext cx="23430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5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172.16.</a:t>
            </a:r>
            <a:r>
              <a:rPr lang="pt-BR" sz="1200">
                <a:solidFill>
                  <a:srgbClr val="FF0000"/>
                </a:solidFill>
              </a:rPr>
              <a:t>128</a:t>
            </a:r>
            <a:r>
              <a:rPr lang="pt-BR" sz="1200"/>
              <a:t>.0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</a:t>
            </a:r>
            <a:r>
              <a:rPr lang="pt-BR" sz="1200">
                <a:solidFill>
                  <a:srgbClr val="FF0000"/>
                </a:solidFill>
              </a:rPr>
              <a:t>224</a:t>
            </a:r>
            <a:r>
              <a:rPr lang="pt-BR" sz="1200"/>
              <a:t>.0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2330400" y="2981450"/>
            <a:ext cx="23430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6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172.16.</a:t>
            </a:r>
            <a:r>
              <a:rPr lang="pt-BR" sz="1200">
                <a:solidFill>
                  <a:srgbClr val="FF0000"/>
                </a:solidFill>
              </a:rPr>
              <a:t>160</a:t>
            </a:r>
            <a:r>
              <a:rPr lang="pt-BR" sz="1200"/>
              <a:t>.0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</a:t>
            </a:r>
            <a:r>
              <a:rPr lang="pt-BR" sz="1200">
                <a:solidFill>
                  <a:srgbClr val="FF0000"/>
                </a:solidFill>
              </a:rPr>
              <a:t>224</a:t>
            </a:r>
            <a:r>
              <a:rPr lang="pt-BR" sz="1200"/>
              <a:t>.0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4242175" y="2993500"/>
            <a:ext cx="23430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7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172.16.</a:t>
            </a:r>
            <a:r>
              <a:rPr lang="pt-BR" sz="1200">
                <a:solidFill>
                  <a:srgbClr val="FF0000"/>
                </a:solidFill>
              </a:rPr>
              <a:t>192</a:t>
            </a:r>
            <a:r>
              <a:rPr lang="pt-BR" sz="1200"/>
              <a:t>.0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</a:t>
            </a:r>
            <a:r>
              <a:rPr lang="pt-BR" sz="1200">
                <a:solidFill>
                  <a:srgbClr val="FF0000"/>
                </a:solidFill>
              </a:rPr>
              <a:t>224</a:t>
            </a:r>
            <a:r>
              <a:rPr lang="pt-BR" sz="1200"/>
              <a:t>.0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6189875" y="2945350"/>
            <a:ext cx="2343000" cy="10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200"/>
              <a:t>sub-rede 8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172.16.</a:t>
            </a:r>
            <a:r>
              <a:rPr lang="pt-BR" sz="1200">
                <a:solidFill>
                  <a:srgbClr val="FF0000"/>
                </a:solidFill>
              </a:rPr>
              <a:t>224</a:t>
            </a:r>
            <a:r>
              <a:rPr lang="pt-BR" sz="1200"/>
              <a:t>.0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200"/>
              <a:t>máscara: 255.255.</a:t>
            </a:r>
            <a:r>
              <a:rPr lang="pt-BR" sz="1200">
                <a:solidFill>
                  <a:srgbClr val="FF0000"/>
                </a:solidFill>
              </a:rPr>
              <a:t>224</a:t>
            </a:r>
            <a:r>
              <a:rPr lang="pt-BR" sz="1200"/>
              <a:t>.0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484725" y="4344600"/>
            <a:ext cx="7791600" cy="6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o</a:t>
            </a:r>
            <a:r>
              <a:rPr lang="pt-BR">
                <a:latin typeface="Source Code Pro"/>
                <a:ea typeface="Source Code Pro"/>
                <a:cs typeface="Source Code Pro"/>
                <a:sym typeface="Source Code Pro"/>
              </a:rPr>
              <a:t>bserve que agora trabalhamos no terceiro octeto. Estamos dividindo uma rede classe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latin typeface="Permanent Marker"/>
                <a:ea typeface="Permanent Marker"/>
                <a:cs typeface="Permanent Marker"/>
                <a:sym typeface="Permanent Marker"/>
              </a:rPr>
              <a:t>DESAFIO !!!!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2944275" y="1310550"/>
            <a:ext cx="5556300" cy="32136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Uma empresa trabalha com endereços IP classe C 192.168.20.0/255.255.255.0 em sua rede corporativa. O administrador de redes precisa dividir este bloco de endereços em 3 sub-redes onde uma delas deverá conter no máximo 60 máquinas e as outras duas no máximo 30 máquinas. </a:t>
            </a:r>
          </a:p>
          <a:p>
            <a:pPr lvl="0" algn="just" rtl="0">
              <a:spcBef>
                <a:spcPts val="0"/>
              </a:spcBef>
              <a:buNone/>
            </a:pPr>
            <a:endParaRPr sz="1400">
              <a:solidFill>
                <a:srgbClr val="666666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Faça a divisão utilizando máscara de sub-redes de forma que atenda a especificação do administrador de redes. </a:t>
            </a:r>
          </a:p>
        </p:txBody>
      </p:sp>
      <p:pic>
        <p:nvPicPr>
          <p:cNvPr id="292" name="Shape 2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01575"/>
            <a:ext cx="2632575" cy="341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Em algumas situações precisaremos dividir nossa rede IP em redes menores. Isto pode acontecer nas seguintes situações: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pt-BR" sz="1400">
                <a:solidFill>
                  <a:srgbClr val="FF0000"/>
                </a:solidFill>
              </a:rPr>
              <a:t>Segurança</a:t>
            </a:r>
            <a:r>
              <a:rPr lang="pt-BR" sz="1400"/>
              <a:t> - divisão de redes para evitar acessos indevidos à recursos sensíveis. ex: DMZ.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pt-BR" sz="1400">
                <a:solidFill>
                  <a:srgbClr val="FF0000"/>
                </a:solidFill>
              </a:rPr>
              <a:t>Segmentação</a:t>
            </a:r>
            <a:r>
              <a:rPr lang="pt-BR" sz="1400"/>
              <a:t> - diminuição dos domínios de colisão e broadcast.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pt-BR" sz="1400">
                <a:solidFill>
                  <a:srgbClr val="FF0000"/>
                </a:solidFill>
              </a:rPr>
              <a:t>Bloco de IP excessivamente grande</a:t>
            </a:r>
            <a:r>
              <a:rPr lang="pt-BR" sz="1400"/>
              <a:t> para rede local. ex: Rede local maior que uma rede Classe C e muito menor que uma rede Classe B. 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pt-BR" sz="1400">
                <a:solidFill>
                  <a:srgbClr val="FF0000"/>
                </a:solidFill>
              </a:rPr>
              <a:t>Aproveitamento de endereços IP</a:t>
            </a:r>
            <a:r>
              <a:rPr lang="pt-BR" sz="1400"/>
              <a:t>: Quando se dispõe de poucos endereços válidos e existe necessidade de aproveitamento em várias redes.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9091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/>
              <a:t>Para realizar a divisão de um bloco de endereços devemos manipular o número de bits “1” presentes na máscara de rede. </a:t>
            </a:r>
          </a:p>
          <a:p>
            <a:pPr lvl="0" algn="just" rtl="0">
              <a:spcBef>
                <a:spcPts val="0"/>
              </a:spcBef>
              <a:buNone/>
            </a:pPr>
            <a:endParaRPr/>
          </a:p>
          <a:p>
            <a:pPr lvl="0" algn="just" rtl="0">
              <a:spcBef>
                <a:spcPts val="0"/>
              </a:spcBef>
              <a:buNone/>
            </a:pPr>
            <a:r>
              <a:rPr lang="pt-BR"/>
              <a:t>São os bits “1” que definem qual parte do endereço IP é um endereço de rede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8650" y="1382375"/>
            <a:ext cx="2419350" cy="26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909100" cy="33402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/>
              <a:t>Seu sistema (computador) realiza uma operação de ANDing utilizando a máscara de rede para determinar a qual rede um endereço IP pertence</a:t>
            </a:r>
          </a:p>
          <a:p>
            <a:pPr lvl="0" algn="just" rtl="0">
              <a:spcBef>
                <a:spcPts val="0"/>
              </a:spcBef>
              <a:buNone/>
            </a:pPr>
            <a:endParaRPr/>
          </a:p>
          <a:p>
            <a:pPr lvl="0" algn="just" rtl="0">
              <a:spcBef>
                <a:spcPts val="0"/>
              </a:spcBef>
              <a:buNone/>
            </a:pPr>
            <a:r>
              <a:rPr lang="pt-BR"/>
              <a:t>ANDing : </a:t>
            </a:r>
            <a:r>
              <a:rPr lang="pt-BR" sz="1100">
                <a:solidFill>
                  <a:srgbClr val="434343"/>
                </a:solidFill>
                <a:highlight>
                  <a:srgbClr val="FFFF99"/>
                </a:highlight>
              </a:rPr>
              <a:t>O processo de multiplicação binária que consiste em comparar bit a bit o endereço IP do computador com o respectivo valor da máscara. Se ambos os bits forem "1" o resultado é "1", para todas as outras combinações o resultado é "0".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8650" y="1382375"/>
            <a:ext cx="2419350" cy="26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909100" cy="33402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/>
              <a:t>Exemplo:</a:t>
            </a:r>
          </a:p>
          <a:p>
            <a:pPr lvl="0" algn="just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4275" y="1382375"/>
            <a:ext cx="340995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775" y="2982575"/>
            <a:ext cx="893445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909100" cy="19491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434343"/>
                </a:solidFill>
              </a:rPr>
              <a:t>No processo de ANDing o endereço IP é verificado bit a bit. É considerado endereço de rede apenas os bits que forem multiplicados por bits “1” presentes na máscara de rede. </a:t>
            </a:r>
          </a:p>
          <a:p>
            <a:pPr lvl="0" algn="just" rt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8650" y="1382375"/>
            <a:ext cx="2419350" cy="2648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1310550" y="3608500"/>
            <a:ext cx="5170500" cy="102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80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Mas como dividir uma rede usando a máscara de rede??????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6618000" cy="33852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434343"/>
                </a:solidFill>
              </a:rPr>
              <a:t>Você percebeu que quanto menor a rede maior é a quantidade de bits “1” na máscara???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434343"/>
                </a:solidFill>
              </a:rPr>
              <a:t>Observer as classes de rede: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434343"/>
                </a:solidFill>
              </a:rPr>
              <a:t>Classe A: 255.0.0.0 		-	16.777.216 endereços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434343"/>
                </a:solidFill>
              </a:rPr>
              <a:t>Classe B: 255.255.0.0 	-	65.536 endereços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434343"/>
                </a:solidFill>
              </a:rPr>
              <a:t>Classe C: 255.255.255.0	-	256 endereços</a:t>
            </a:r>
          </a:p>
          <a:p>
            <a:pPr lvl="0" algn="just" rt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4925" y="1499075"/>
            <a:ext cx="2132050" cy="26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Sub redes IP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6618000" cy="3618600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Então…….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434343"/>
                </a:solidFill>
              </a:rPr>
              <a:t>Para dividir uma rede temos de aumentar o número de bits “1” na máscara sempre na posição mais significativa. 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mas… 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>
                <a:solidFill>
                  <a:srgbClr val="434343"/>
                </a:solidFill>
              </a:rPr>
              <a:t>Ao fazer isso diminuímos o número de bits “0”, consequentemente diminuímos o número de endereços disponíveis em cada rede e aumentando o número de redes.</a:t>
            </a:r>
          </a:p>
          <a:p>
            <a:pPr lvl="0" algn="just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4925" y="1499075"/>
            <a:ext cx="2132050" cy="26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1074</Words>
  <Application>Microsoft Office PowerPoint</Application>
  <PresentationFormat>Apresentação na tela (16:9)</PresentationFormat>
  <Paragraphs>238</Paragraphs>
  <Slides>25</Slides>
  <Notes>25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Amatic SC</vt:lpstr>
      <vt:lpstr>Permanent Marker</vt:lpstr>
      <vt:lpstr>Source Code Pro</vt:lpstr>
      <vt:lpstr>Beach Day</vt:lpstr>
      <vt:lpstr>Máscara de Sub-redes aula 11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Sub redes IP</vt:lpstr>
      <vt:lpstr>DESAFIO 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Máscara de Sub-redes aula 11</dc:title>
  <cp:lastModifiedBy>DIOVANI DOS SANTOS MILHORIM</cp:lastModifiedBy>
  <cp:revision>1</cp:revision>
  <dcterms:modified xsi:type="dcterms:W3CDTF">2017-10-17T17:54:18Z</dcterms:modified>
</cp:coreProperties>
</file>