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Amatic SC" panose="020B0604020202020204" charset="-79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ource Code Pro" panose="020B0509030403020204" pitchFamily="49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920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4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200"/>
            </a:lvl1pPr>
            <a:lvl2pPr lvl="1">
              <a:spcBef>
                <a:spcPts val="0"/>
              </a:spcBef>
              <a:buSzPct val="100000"/>
              <a:buChar char="○"/>
              <a:defRPr sz="1200"/>
            </a:lvl2pPr>
            <a:lvl3pPr lvl="2">
              <a:spcBef>
                <a:spcPts val="0"/>
              </a:spcBef>
              <a:buSzPct val="100000"/>
              <a:buChar char="■"/>
              <a:defRPr sz="1200"/>
            </a:lvl3pPr>
            <a:lvl4pPr lvl="3">
              <a:spcBef>
                <a:spcPts val="0"/>
              </a:spcBef>
              <a:buSzPct val="100000"/>
              <a:buChar char="●"/>
              <a:defRPr sz="1200"/>
            </a:lvl4pPr>
            <a:lvl5pPr lvl="4">
              <a:spcBef>
                <a:spcPts val="0"/>
              </a:spcBef>
              <a:buSzPct val="100000"/>
              <a:buChar char="○"/>
              <a:defRPr sz="1200"/>
            </a:lvl5pPr>
            <a:lvl6pPr lvl="5">
              <a:spcBef>
                <a:spcPts val="0"/>
              </a:spcBef>
              <a:buSzPct val="100000"/>
              <a:buChar char="■"/>
              <a:defRPr sz="1200"/>
            </a:lvl6pPr>
            <a:lvl7pPr lvl="6">
              <a:spcBef>
                <a:spcPts val="0"/>
              </a:spcBef>
              <a:buSzPct val="100000"/>
              <a:buChar char="●"/>
              <a:defRPr sz="1200"/>
            </a:lvl7pPr>
            <a:lvl8pPr lvl="7">
              <a:spcBef>
                <a:spcPts val="0"/>
              </a:spcBef>
              <a:buSzPct val="100000"/>
              <a:buChar char="○"/>
              <a:defRPr sz="1200"/>
            </a:lvl8pPr>
            <a:lvl9pPr lvl="8">
              <a:spcBef>
                <a:spcPts val="0"/>
              </a:spcBef>
              <a:buSzPct val="1000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Char char="●"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‹nº›</a:t>
            </a:fld>
            <a:endParaRPr lang="pt-BR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305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Redes de comunicação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4800"/>
              <a:t>Aula 01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Prof. Msc Diovani Milhorim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Capítulo 2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 dirty="0"/>
              <a:t>Classificação de redes.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 err="1"/>
              <a:t>Críterios</a:t>
            </a:r>
            <a:r>
              <a:rPr lang="pt-BR" dirty="0"/>
              <a:t> de classificação de redes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82887"/>
            <a:ext cx="3061374" cy="2296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994400" y="1360750"/>
            <a:ext cx="4643400" cy="9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existe uma hierarquia (taxonomia) bem definida quando se deseja classificar redes.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441900" y="2411250"/>
            <a:ext cx="53904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dirty="0"/>
              <a:t>Normalmente utilizamos os seguintes critérios de classificação;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 txBox="1"/>
          <p:nvPr/>
        </p:nvSpPr>
        <p:spPr>
          <a:xfrm>
            <a:off x="3651050" y="3309787"/>
            <a:ext cx="3828000" cy="4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800" dirty="0"/>
              <a:t>Por tecnologia de transmissão.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651050" y="3839325"/>
            <a:ext cx="5330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1800" dirty="0"/>
              <a:t>Por escala ou distribuição geográfica da rede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Critérios de classificação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98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Classificação por tecnologia de transmissão.</a:t>
            </a:r>
          </a:p>
          <a:p>
            <a:pPr lvl="0" indent="44450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termos gerais, há dois tipos de tecnologias de transmissão utilizadas atualmente: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538450" y="2656975"/>
            <a:ext cx="2531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Redes ponto a ponto.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65700" y="2696575"/>
            <a:ext cx="1696500" cy="3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Redes por difusão.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450" y="3112975"/>
            <a:ext cx="29376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6300" y="3186624"/>
            <a:ext cx="4210050" cy="13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400325" y="1664300"/>
            <a:ext cx="2782800" cy="7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Redes por difusão.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925" y="2349974"/>
            <a:ext cx="2937650" cy="20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868850" y="1093850"/>
            <a:ext cx="5008800" cy="7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>
                <a:solidFill>
                  <a:srgbClr val="FF0000"/>
                </a:solidFill>
              </a:rPr>
              <a:t>Apenas </a:t>
            </a:r>
            <a:r>
              <a:rPr lang="pt-BR" b="1">
                <a:solidFill>
                  <a:srgbClr val="FF0000"/>
                </a:solidFill>
              </a:rPr>
              <a:t>um canal de comunicação, </a:t>
            </a:r>
            <a:r>
              <a:rPr lang="pt-BR">
                <a:solidFill>
                  <a:srgbClr val="FF0000"/>
                </a:solidFill>
              </a:rPr>
              <a:t>compartilhado por todas as máquinas da rede. 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389500" y="1956875"/>
            <a:ext cx="40395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Mensagens curtas (pacotes), enviadas por qualquer máquina, são recebidas por todas as outras. 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389500" y="2838362"/>
            <a:ext cx="4093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Um campo de endereço dentro do pacote especifica o destinatário pretendido.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5691075" y="3620900"/>
            <a:ext cx="2244000" cy="13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38761D"/>
                </a:solidFill>
              </a:rPr>
              <a:t>Conceito: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Unicast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Multicast</a:t>
            </a:r>
          </a:p>
          <a:p>
            <a:pPr marL="457200" lvl="0" indent="-22860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Broadcast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1202850" y="1296275"/>
            <a:ext cx="2782800" cy="7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Redes por difusão.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1741650" y="2019575"/>
            <a:ext cx="2244000" cy="13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solidFill>
                  <a:srgbClr val="38761D"/>
                </a:solidFill>
              </a:rPr>
              <a:t>Conceito: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Unicast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Multicast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Char char="●"/>
            </a:pPr>
            <a:r>
              <a:rPr lang="pt-BR">
                <a:solidFill>
                  <a:srgbClr val="38761D"/>
                </a:solidFill>
              </a:rPr>
              <a:t>Broadcast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325" y="1296275"/>
            <a:ext cx="15716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925" y="3155950"/>
            <a:ext cx="17145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7975" y="1944200"/>
            <a:ext cx="16287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386775" y="1651625"/>
            <a:ext cx="2531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Redes ponto a ponto.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50" y="2459525"/>
            <a:ext cx="4210050" cy="15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5170600" y="821400"/>
            <a:ext cx="3491700" cy="11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A rede consiste em um conjunto de conexões entre pares de máquinas individuais.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5215325" y="2107625"/>
            <a:ext cx="3491700" cy="18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ir da origem ao destino, um pacote nesse tipo de rede talvez tenha de visitar primeiro uma ou mais máquinas intermediárias.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215325" y="4037350"/>
            <a:ext cx="37341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Encontrar boas rotas é algo importante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676725" y="2484625"/>
            <a:ext cx="3985500" cy="9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 internet é uma rede por difusão ou ponto a ponto?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899" y="1768350"/>
            <a:ext cx="2206150" cy="30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5578400" y="1442587"/>
            <a:ext cx="18183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Questão?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669600" y="1272075"/>
            <a:ext cx="67863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358450" y="2091500"/>
            <a:ext cx="66606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Rede é classificada pela distribuição no meio físico e seu tamanho.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32650" y="2630100"/>
            <a:ext cx="8078700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●"/>
            </a:pPr>
            <a:r>
              <a:rPr lang="pt-BR" sz="1800">
                <a:solidFill>
                  <a:srgbClr val="38761D"/>
                </a:solidFill>
              </a:rPr>
              <a:t>PAN (</a:t>
            </a:r>
            <a:r>
              <a:rPr lang="pt-BR" sz="1800" i="1">
                <a:solidFill>
                  <a:srgbClr val="38761D"/>
                </a:solidFill>
              </a:rPr>
              <a:t>Personal area network</a:t>
            </a:r>
            <a:r>
              <a:rPr lang="pt-BR" sz="1800">
                <a:solidFill>
                  <a:srgbClr val="38761D"/>
                </a:solidFill>
              </a:rPr>
              <a:t>) – Rede de área pessoal.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32650" y="2989150"/>
            <a:ext cx="66606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●"/>
            </a:pPr>
            <a:r>
              <a:rPr lang="pt-BR" sz="1800">
                <a:solidFill>
                  <a:srgbClr val="38761D"/>
                </a:solidFill>
              </a:rPr>
              <a:t>LAN (</a:t>
            </a:r>
            <a:r>
              <a:rPr lang="pt-BR" sz="1800" i="1">
                <a:solidFill>
                  <a:srgbClr val="38761D"/>
                </a:solidFill>
              </a:rPr>
              <a:t>Local area network ) </a:t>
            </a:r>
            <a:r>
              <a:rPr lang="pt-BR" sz="1800">
                <a:solidFill>
                  <a:srgbClr val="38761D"/>
                </a:solidFill>
              </a:rPr>
              <a:t>– Rede de área local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532650" y="3384125"/>
            <a:ext cx="7450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●"/>
            </a:pPr>
            <a:r>
              <a:rPr lang="pt-BR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>
                <a:solidFill>
                  <a:srgbClr val="38761D"/>
                </a:solidFill>
              </a:rPr>
              <a:t>MAN (</a:t>
            </a:r>
            <a:r>
              <a:rPr lang="pt-BR" sz="1800" i="1">
                <a:solidFill>
                  <a:srgbClr val="38761D"/>
                </a:solidFill>
              </a:rPr>
              <a:t>Metropolitan area network</a:t>
            </a:r>
            <a:r>
              <a:rPr lang="pt-BR" sz="1800">
                <a:solidFill>
                  <a:srgbClr val="38761D"/>
                </a:solidFill>
              </a:rPr>
              <a:t>) – Rede de área metropolitana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493650" y="3806025"/>
            <a:ext cx="81567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Font typeface="Calibri"/>
              <a:buChar char="●"/>
            </a:pPr>
            <a:r>
              <a:rPr lang="pt-BR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WAN(</a:t>
            </a:r>
            <a:r>
              <a:rPr lang="pt-BR" sz="1800" i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Wide area network</a:t>
            </a:r>
            <a:r>
              <a:rPr lang="pt-BR" sz="18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) - Rede de área ampla ou geograficamente distribuída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11700" y="1234850"/>
            <a:ext cx="67863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500" y="1834275"/>
            <a:ext cx="481732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11700" y="1234850"/>
            <a:ext cx="8207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PAN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3141775" y="1903000"/>
            <a:ext cx="5170500" cy="230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highlight>
                  <a:srgbClr val="FFFFFF"/>
                </a:highlight>
              </a:rPr>
              <a:t>As redes pessoais (PAN) tem alcance até 10 m, e seu objetivo é conectar dispositivos diversos, tais como teclados, mouses, dispositivos de armazenamento externos, fones de ouvido, microfones, dispositivos portáteis, tais como celulares, tablets,dispositivos de áudio ou vídeo, etc..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25" y="2327775"/>
            <a:ext cx="2639499" cy="187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141775" y="4407425"/>
            <a:ext cx="27648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rgbClr val="CC0000"/>
                </a:solidFill>
                <a:highlight>
                  <a:srgbClr val="FFFFFF"/>
                </a:highlight>
              </a:rPr>
              <a:t>Bluetooth e ZigBee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Capítulo 1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23528" y="1707654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 dirty="0">
                <a:latin typeface="Amatic SC"/>
                <a:ea typeface="Amatic SC"/>
                <a:cs typeface="Amatic SC"/>
                <a:sym typeface="Amatic SC"/>
              </a:rPr>
              <a:t>Definições e conceitos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LAN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50" y="2046624"/>
            <a:ext cx="3168874" cy="268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4039400" y="1925375"/>
            <a:ext cx="4308600" cy="22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Redes de área local são geralmente redes privadas que permitem a interconexão de equipamentos dentro de uma área geográfica de alcance limitado. Por exemplo: sala, andar de um prédio, prédio, conjunto Redes Locais concentrado de prédios.</a:t>
            </a:r>
          </a:p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4165075" y="4308700"/>
            <a:ext cx="2728800" cy="5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CC0000"/>
                </a:solidFill>
              </a:rPr>
              <a:t>Ethenet, wi-fi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LAN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50" y="2046624"/>
            <a:ext cx="3168874" cy="268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4039400" y="1979250"/>
            <a:ext cx="4308600" cy="26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As LANs têm um tamanho restrito o que permite que o </a:t>
            </a:r>
            <a:r>
              <a:rPr lang="pt-BR" sz="1800">
                <a:solidFill>
                  <a:srgbClr val="CC0000"/>
                </a:solidFill>
              </a:rPr>
              <a:t>tempo de transmissão seja razoavelmente conhecido</a:t>
            </a:r>
            <a:r>
              <a:rPr lang="pt-BR" sz="1800"/>
              <a:t> com antecedência. Esta característica permite que se utilize tecnologias de rede </a:t>
            </a:r>
            <a:r>
              <a:rPr lang="pt-BR" sz="1800">
                <a:solidFill>
                  <a:srgbClr val="CC0000"/>
                </a:solidFill>
              </a:rPr>
              <a:t>de complexidade menor, de custo mais acessível </a:t>
            </a:r>
            <a:r>
              <a:rPr lang="pt-BR" sz="1800"/>
              <a:t> além de simplificar o gerenciamento da rede.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LAN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50" y="2046624"/>
            <a:ext cx="3168874" cy="268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3859875" y="2006200"/>
            <a:ext cx="4918500" cy="27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200"/>
              <a:t>S</a:t>
            </a:r>
            <a:r>
              <a:rPr lang="pt-BR"/>
              <a:t>ão características comuns em redes do tipo LAN:</a:t>
            </a:r>
          </a:p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/>
              <a:t>Operam a altas taxas de transmissão.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/>
              <a:t>Apresentam baixas taxas de erro.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Em geral, é de propriedade privada,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Tráfego de dados  com tendência de mudança para tráfego multimídia. 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LANs variam em tamanho e no número de computadores conectados.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Normalmente são redes por difusão.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MAN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3859875" y="2006200"/>
            <a:ext cx="4918500" cy="220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Rede de acesso para interconexão de LANs sobre uma área metropolitana. Cobrem uma área geográfica da ordem de dezenas a poucas centenas de quilômetros (ex: grupos de prédios, um conjunto industrial, uma cidade).</a:t>
            </a:r>
          </a:p>
          <a:p>
            <a:pPr lvl="0" indent="44450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A MAN pode ser proprietária e operada por uma única organização privada, mas normalmente é usada por várias organizações e operada por empresas públicas.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5875"/>
            <a:ext cx="3278875" cy="276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3859875" y="4281775"/>
            <a:ext cx="2827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CC0000"/>
                </a:solidFill>
              </a:rPr>
              <a:t>Frame-relay, ppp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MAN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3850900" y="1970300"/>
            <a:ext cx="4918500" cy="27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Exemplos de redes do tipo MAN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Redes de telefonia comutadas operadas por empresas de caráter público ou privada com concessão do serviço pela autoridade reguladora do serviço de telecomunicação, 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Redes de dados operando sobre cabos de televisão (redes híbridas cabo/coaxial)</a:t>
            </a:r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Redes de provedores de internet operando via transmissão de rádio  (wisp </a:t>
            </a:r>
            <a:r>
              <a:rPr lang="pt-BR" i="1"/>
              <a:t>– wireless internet service provider</a:t>
            </a:r>
            <a:r>
              <a:rPr lang="pt-BR"/>
              <a:t>).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5875"/>
            <a:ext cx="3278875" cy="276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WAN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3913800" y="1853600"/>
            <a:ext cx="4918500" cy="27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WANs são redes usadas para a interconexão de redes menores (LANs ou MANs) e sistemas computacionais dentro de áreas geográficas grandes (cidades, países ou até continentes).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/>
              <a:t>As WANs possuem um custo de comunicação bastante elevado devido aos circuitos para satélites e enlaces de micro-ondas. São, em geral, mantidas, gerenciadas e de propriedade de grandes operadoras (públicas ou privadas), e o seu acesso é público.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39874"/>
            <a:ext cx="3402275" cy="26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3913800" y="4488225"/>
            <a:ext cx="3010200" cy="44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CC0000"/>
                </a:solidFill>
              </a:rPr>
              <a:t>DWDM, Micro-ondas, Satélite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WAN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3913800" y="2006200"/>
            <a:ext cx="4918500" cy="27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Em redes WAN caminhos alternativos são oferecidos entre alguns nós. Com isso, a topologia da rede é, virtualmente, ilimitada.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Voz, dados e vídeo são comumente integrados. 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marL="457200" lvl="0" indent="-228600" algn="just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pt-BR"/>
              <a:t>A capacidade de chaveamento da rede permite a alteração dinâmica do fluxo de dados, ao contrário das LANs, que normalmente empregam o roteamento fixo.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39874"/>
            <a:ext cx="3402275" cy="269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WAN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525" y="1865000"/>
            <a:ext cx="3715024" cy="304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Critérios de classificação de redes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11700" y="1234850"/>
            <a:ext cx="8135100" cy="37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/>
              <a:t>Por escala ou distribuição geográfica da rede - WAN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900" y="2028675"/>
            <a:ext cx="6040849" cy="27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85875" y="292850"/>
            <a:ext cx="75465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conceito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950800" cy="20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Redes de comunicação são estruturas físicas (equipamentos) e lógicas (programas, protocolos) que permitem que dois ou mais dispositivos de processamento de dados possam compartilhar suas informações e recursos entre si.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2925100" y="3619525"/>
            <a:ext cx="5516400" cy="9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200"/>
              <a:t>Segundo Andrew S. Tanenbaum (TANENBAUM, 2003), uma rede de computadores é: “Conjunto de computadores autônomos interconectados por uma única tecnologia”.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570525" y="292850"/>
            <a:ext cx="72618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Conceitos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550" y="1058187"/>
            <a:ext cx="3619500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35850" y="2131700"/>
            <a:ext cx="3202500" cy="56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Redes de computadores?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1093550" y="4208137"/>
            <a:ext cx="5453700" cy="6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O</a:t>
            </a:r>
            <a:r>
              <a:rPr lang="pt-BR"/>
              <a:t> </a:t>
            </a:r>
            <a:r>
              <a:rPr lang="pt-BR" sz="2400"/>
              <a:t>que mudou com o passar dos 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76050" y="292850"/>
            <a:ext cx="75561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Conceitos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31325" y="1572225"/>
            <a:ext cx="3516600" cy="126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IOT - internet das coisas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(internet of things)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325" y="971774"/>
            <a:ext cx="4462074" cy="34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02450" y="3716325"/>
            <a:ext cx="2650500" cy="6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O que muda????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53425" y="302650"/>
            <a:ext cx="5862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Uso da redes de comunicação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59550" y="1103650"/>
            <a:ext cx="6932400" cy="54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Estão presentes em nossas atividades diárias.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839500" y="2738600"/>
            <a:ext cx="18258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200"/>
              <a:t>aplicações comerciais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425" y="1823775"/>
            <a:ext cx="1005874" cy="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2874975" y="2738600"/>
            <a:ext cx="17766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Comércio eletrônico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787" y="1923875"/>
            <a:ext cx="1005874" cy="8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986550" y="2847550"/>
            <a:ext cx="15117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Marketing digital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650" y="1923887"/>
            <a:ext cx="1005874" cy="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949600" y="2847550"/>
            <a:ext cx="13152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comunicação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625" y="1923887"/>
            <a:ext cx="937149" cy="9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592725" y="4554550"/>
            <a:ext cx="9372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diversão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9000" y="3402525"/>
            <a:ext cx="1884650" cy="115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4024475" y="4554550"/>
            <a:ext cx="13152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Acesso móvel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9137" y="3520300"/>
            <a:ext cx="1005875" cy="10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938600" y="4554550"/>
            <a:ext cx="2080800" cy="3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Enlaces longa distância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57549" y="3364662"/>
            <a:ext cx="1442900" cy="12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69325" y="597150"/>
            <a:ext cx="20049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800"/>
              <a:t>REflexão !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456375" y="1448700"/>
            <a:ext cx="4348800" cy="224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Cite pelo menos três situações em que você utiliza redes de comunicação em suas atividades diárias?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25" y="2336175"/>
            <a:ext cx="3349600" cy="28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51575" y="292850"/>
            <a:ext cx="55974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Não confunda!!!!!!!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58225" y="1228675"/>
            <a:ext cx="4474200" cy="4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Internet é uma rede?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36650"/>
            <a:ext cx="3420999" cy="361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907975" y="2375450"/>
            <a:ext cx="3374700" cy="13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Internet é uma interconexão de várias redes, trata-se portanto de uma rede de redes.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22700" y="292850"/>
            <a:ext cx="74679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Não confunda !!!!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543500" y="1313400"/>
            <a:ext cx="4847100" cy="53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WWW (World Wide Web) é uma rede?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00" y="1400325"/>
            <a:ext cx="3258850" cy="35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181550" y="2375425"/>
            <a:ext cx="4446600" cy="17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2159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/>
              <a:t>A www é na verdade um serviço distribuído de fornecimento de páginas dinâmicas (páginas www ou web) que se utiliza da internet para prover seu conteúdo.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Apresentação na tela (16:9)</PresentationFormat>
  <Paragraphs>127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Amatic SC</vt:lpstr>
      <vt:lpstr>Calibri</vt:lpstr>
      <vt:lpstr>Source Code Pro</vt:lpstr>
      <vt:lpstr>Times New Roman</vt:lpstr>
      <vt:lpstr>beach-day</vt:lpstr>
      <vt:lpstr>Redes de comunicação Aula 01</vt:lpstr>
      <vt:lpstr>Capítulo 1</vt:lpstr>
      <vt:lpstr>conceito</vt:lpstr>
      <vt:lpstr>Conceitos</vt:lpstr>
      <vt:lpstr>Conceitos</vt:lpstr>
      <vt:lpstr>Uso da redes de comunicação</vt:lpstr>
      <vt:lpstr>REflexão !</vt:lpstr>
      <vt:lpstr>Não confunda!!!!!!!</vt:lpstr>
      <vt:lpstr>Não confunda !!!!</vt:lpstr>
      <vt:lpstr>Capítulo 2</vt:lpstr>
      <vt:lpstr>Críterios de classificação de redes</vt:lpstr>
      <vt:lpstr>Critérios de classificação</vt:lpstr>
      <vt:lpstr>Critérios de classificação</vt:lpstr>
      <vt:lpstr>Critérios de classificação</vt:lpstr>
      <vt:lpstr>Critérios de classificação</vt:lpstr>
      <vt:lpstr>Critérios de classificação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  <vt:lpstr>Critérios de classificação de redes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comunicação Aula 01</dc:title>
  <cp:lastModifiedBy>DIOVANI DOS SANTOS MILHORIM</cp:lastModifiedBy>
  <cp:revision>1</cp:revision>
  <dcterms:modified xsi:type="dcterms:W3CDTF">2017-08-02T13:08:44Z</dcterms:modified>
</cp:coreProperties>
</file>