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1C8DC9-58C9-4F36-9447-0FA671740F7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4E2B52-A922-4333-8CEB-587ABDC6C2F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Infraestrutura de tecnologia da informação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Aula 02 </a:t>
            </a:r>
            <a:r>
              <a:rPr lang="pt-BR" dirty="0" smtClean="0"/>
              <a:t>– ITIL - Definições</a:t>
            </a:r>
          </a:p>
          <a:p>
            <a:endParaRPr lang="pt-BR" dirty="0"/>
          </a:p>
          <a:p>
            <a:r>
              <a:rPr lang="pt-BR" dirty="0" smtClean="0"/>
              <a:t>Prof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7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r>
              <a:rPr lang="pt-BR" dirty="0" smtClean="0"/>
              <a:t>Perspectiva histórica: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708920"/>
            <a:ext cx="7267575" cy="39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17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Motivação para V3.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Maior foco no cliente, agregação de valor</a:t>
            </a:r>
          </a:p>
          <a:p>
            <a:r>
              <a:rPr lang="pt-BR" dirty="0" smtClean="0"/>
              <a:t>ISO </a:t>
            </a:r>
            <a:r>
              <a:rPr lang="pt-BR" dirty="0"/>
              <a:t>20.000 exigia mais do que a V2 proporciona</a:t>
            </a:r>
          </a:p>
          <a:p>
            <a:r>
              <a:rPr lang="pt-BR" dirty="0" smtClean="0"/>
              <a:t>Mostrar </a:t>
            </a:r>
            <a:r>
              <a:rPr lang="pt-BR" dirty="0"/>
              <a:t>mais COMO fazer</a:t>
            </a:r>
          </a:p>
          <a:p>
            <a:r>
              <a:rPr lang="pt-BR" dirty="0" smtClean="0"/>
              <a:t>Maior </a:t>
            </a:r>
            <a:r>
              <a:rPr lang="pt-BR" dirty="0"/>
              <a:t>adaptação aos tipos e tamanhos de </a:t>
            </a:r>
            <a:r>
              <a:rPr lang="pt-BR" dirty="0" smtClean="0"/>
              <a:t>empresa: escalabilidade</a:t>
            </a:r>
            <a:endParaRPr lang="pt-BR" dirty="0"/>
          </a:p>
          <a:p>
            <a:r>
              <a:rPr lang="pt-BR" dirty="0" smtClean="0"/>
              <a:t>Inovação </a:t>
            </a:r>
            <a:r>
              <a:rPr lang="pt-BR" dirty="0"/>
              <a:t>de prestação de serviços</a:t>
            </a:r>
          </a:p>
          <a:p>
            <a:r>
              <a:rPr lang="pt-BR" dirty="0" smtClean="0"/>
              <a:t>Maior </a:t>
            </a:r>
            <a:r>
              <a:rPr lang="pt-BR" dirty="0"/>
              <a:t>consistência dos processos, didática dos livros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9613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Organizações envolvidas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35" y="3140968"/>
            <a:ext cx="6934200" cy="346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02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V2 x V3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6819900" cy="3992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811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V3 – 5 livros</a:t>
            </a:r>
          </a:p>
          <a:p>
            <a:endParaRPr lang="pt-BR" b="1" i="1" dirty="0" smtClean="0"/>
          </a:p>
          <a:p>
            <a:pPr marL="0" indent="0">
              <a:buNone/>
            </a:pPr>
            <a:r>
              <a:rPr lang="pt-BR" b="1" i="1" dirty="0" smtClean="0"/>
              <a:t>SERVICE STRATEGY </a:t>
            </a:r>
            <a:r>
              <a:rPr lang="pt-BR" dirty="0" smtClean="0"/>
              <a:t>(Estratégia </a:t>
            </a:r>
            <a:r>
              <a:rPr lang="pt-BR" dirty="0"/>
              <a:t>de Serviços)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Fornece </a:t>
            </a:r>
            <a:r>
              <a:rPr lang="pt-BR" dirty="0"/>
              <a:t>uma orientação de </a:t>
            </a:r>
            <a:r>
              <a:rPr lang="pt-BR" dirty="0" smtClean="0"/>
              <a:t>como enxergar </a:t>
            </a:r>
            <a:r>
              <a:rPr lang="pt-BR" dirty="0"/>
              <a:t>o gerenciamento de serviços em </a:t>
            </a:r>
            <a:r>
              <a:rPr lang="pt-BR" dirty="0" smtClean="0"/>
              <a:t>TI, não </a:t>
            </a:r>
            <a:r>
              <a:rPr lang="pt-BR" dirty="0"/>
              <a:t>só como uma habilidade profissional </a:t>
            </a:r>
            <a:r>
              <a:rPr lang="pt-BR" dirty="0" smtClean="0"/>
              <a:t>da organização</a:t>
            </a:r>
            <a:r>
              <a:rPr lang="pt-BR" dirty="0"/>
              <a:t>, mas também como </a:t>
            </a:r>
            <a:r>
              <a:rPr lang="pt-BR" dirty="0" smtClean="0"/>
              <a:t>uma avaliação estratégica. Inclui </a:t>
            </a:r>
            <a:r>
              <a:rPr lang="pt-BR" dirty="0"/>
              <a:t>tópicos como: mercados de </a:t>
            </a:r>
            <a:r>
              <a:rPr lang="pt-BR" dirty="0" smtClean="0"/>
              <a:t>serviço, características </a:t>
            </a:r>
            <a:r>
              <a:rPr lang="pt-BR" dirty="0"/>
              <a:t>de provedores internos </a:t>
            </a:r>
            <a:r>
              <a:rPr lang="pt-BR" dirty="0" smtClean="0"/>
              <a:t>e externos</a:t>
            </a:r>
            <a:r>
              <a:rPr lang="pt-BR" dirty="0"/>
              <a:t>, ativação de </a:t>
            </a:r>
            <a:r>
              <a:rPr lang="pt-BR" dirty="0" smtClean="0"/>
              <a:t>serviços. Descreve </a:t>
            </a:r>
            <a:r>
              <a:rPr lang="pt-BR" dirty="0"/>
              <a:t>o Gerenciamento de: </a:t>
            </a:r>
            <a:r>
              <a:rPr lang="pt-BR" dirty="0" smtClean="0"/>
              <a:t>Portfólio de Serviços, Demanda </a:t>
            </a:r>
            <a:r>
              <a:rPr lang="pt-BR" dirty="0"/>
              <a:t>Serviços </a:t>
            </a:r>
            <a:r>
              <a:rPr lang="pt-BR" dirty="0" smtClean="0"/>
              <a:t>e Gerenciamento </a:t>
            </a:r>
            <a:r>
              <a:rPr lang="pt-BR" dirty="0"/>
              <a:t>Financeiro.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55400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V3 – 5 livros</a:t>
            </a:r>
          </a:p>
          <a:p>
            <a:endParaRPr lang="pt-BR" b="1" i="1" dirty="0" smtClean="0"/>
          </a:p>
          <a:p>
            <a:pPr marL="0" indent="0">
              <a:buNone/>
            </a:pPr>
            <a:r>
              <a:rPr lang="pt-BR" b="1" i="1" dirty="0"/>
              <a:t>SERVICE </a:t>
            </a:r>
            <a:r>
              <a:rPr lang="pt-BR" b="1" i="1" dirty="0" smtClean="0"/>
              <a:t>Design </a:t>
            </a:r>
            <a:r>
              <a:rPr lang="pt-BR" dirty="0" smtClean="0"/>
              <a:t>( </a:t>
            </a:r>
            <a:r>
              <a:rPr lang="pt-BR" dirty="0"/>
              <a:t>Desenho de Serviços)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Para </a:t>
            </a:r>
            <a:r>
              <a:rPr lang="pt-BR" dirty="0"/>
              <a:t>que os Serviços de TI gerem valor, </a:t>
            </a:r>
            <a:r>
              <a:rPr lang="pt-BR" dirty="0" smtClean="0"/>
              <a:t>é preciso </a:t>
            </a:r>
            <a:r>
              <a:rPr lang="pt-BR" dirty="0"/>
              <a:t>que eles </a:t>
            </a:r>
            <a:r>
              <a:rPr lang="pt-BR" dirty="0" smtClean="0"/>
              <a:t>sejam projetados </a:t>
            </a:r>
            <a:r>
              <a:rPr lang="pt-BR" dirty="0"/>
              <a:t>com </a:t>
            </a:r>
            <a:r>
              <a:rPr lang="pt-BR" dirty="0" smtClean="0"/>
              <a:t>os objetivos </a:t>
            </a:r>
            <a:r>
              <a:rPr lang="pt-BR" dirty="0"/>
              <a:t>do negócio em mente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Service </a:t>
            </a:r>
            <a:r>
              <a:rPr lang="pt-BR" dirty="0"/>
              <a:t>Design é a etapa do ciclo de vida, </a:t>
            </a:r>
            <a:r>
              <a:rPr lang="pt-BR" dirty="0" smtClean="0"/>
              <a:t>que liga </a:t>
            </a:r>
            <a:r>
              <a:rPr lang="pt-BR" dirty="0"/>
              <a:t>a estratégia de serviços a entrega </a:t>
            </a:r>
            <a:r>
              <a:rPr lang="pt-BR" dirty="0" smtClean="0"/>
              <a:t>dos objetivos do negócio. Orienta </a:t>
            </a:r>
            <a:r>
              <a:rPr lang="pt-BR" dirty="0"/>
              <a:t>a projetar e desenvolver </a:t>
            </a:r>
            <a:r>
              <a:rPr lang="pt-BR" dirty="0" smtClean="0"/>
              <a:t>serviços. Inclui </a:t>
            </a:r>
            <a:r>
              <a:rPr lang="pt-BR" dirty="0"/>
              <a:t>Gerenciamento de: Catálogo </a:t>
            </a:r>
            <a:r>
              <a:rPr lang="pt-BR" dirty="0" smtClean="0"/>
              <a:t>de Serviços</a:t>
            </a:r>
            <a:r>
              <a:rPr lang="pt-BR" dirty="0"/>
              <a:t>, Disponibilidade, </a:t>
            </a:r>
            <a:r>
              <a:rPr lang="pt-BR" dirty="0" smtClean="0"/>
              <a:t>Fornecedor, Segurança</a:t>
            </a:r>
            <a:r>
              <a:rPr lang="pt-BR" dirty="0"/>
              <a:t>, Continuidade, Capacidade e </a:t>
            </a:r>
            <a:r>
              <a:rPr lang="pt-BR" dirty="0" smtClean="0"/>
              <a:t>Nível de </a:t>
            </a:r>
            <a:r>
              <a:rPr lang="pt-BR" dirty="0"/>
              <a:t>Serviços.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2304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V3 – 5 livros</a:t>
            </a:r>
          </a:p>
          <a:p>
            <a:endParaRPr lang="pt-BR" b="1" i="1" dirty="0" smtClean="0"/>
          </a:p>
          <a:p>
            <a:pPr marL="0" indent="0">
              <a:buNone/>
            </a:pPr>
            <a:r>
              <a:rPr lang="pt-BR" b="1" i="1" dirty="0"/>
              <a:t>SERVICE </a:t>
            </a:r>
            <a:r>
              <a:rPr lang="pt-BR" b="1" i="1" dirty="0" smtClean="0"/>
              <a:t>TRANSICTION </a:t>
            </a:r>
            <a:r>
              <a:rPr lang="pt-BR" dirty="0" smtClean="0"/>
              <a:t>(Transição </a:t>
            </a:r>
            <a:r>
              <a:rPr lang="pt-BR" dirty="0"/>
              <a:t>de Serviços)</a:t>
            </a:r>
          </a:p>
          <a:p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Orienta </a:t>
            </a:r>
            <a:r>
              <a:rPr lang="pt-BR" dirty="0"/>
              <a:t>o desenvolvimento e </a:t>
            </a:r>
            <a:r>
              <a:rPr lang="pt-BR" dirty="0" smtClean="0"/>
              <a:t>implementação de </a:t>
            </a:r>
            <a:r>
              <a:rPr lang="pt-BR" dirty="0"/>
              <a:t>capacidades de transição de novos </a:t>
            </a:r>
            <a:r>
              <a:rPr lang="pt-BR" dirty="0" smtClean="0"/>
              <a:t>serviços e </a:t>
            </a:r>
            <a:r>
              <a:rPr lang="pt-BR" dirty="0"/>
              <a:t>mudanças em serviços para operações </a:t>
            </a:r>
            <a:r>
              <a:rPr lang="pt-BR" dirty="0" smtClean="0"/>
              <a:t>de serviços.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Introduz </a:t>
            </a:r>
            <a:r>
              <a:rPr lang="pt-BR" dirty="0"/>
              <a:t>o Sistema </a:t>
            </a:r>
            <a:r>
              <a:rPr lang="pt-BR" dirty="0" smtClean="0"/>
              <a:t>de Gerenciamento </a:t>
            </a:r>
            <a:r>
              <a:rPr lang="pt-BR" dirty="0"/>
              <a:t>de Conhecimento dos </a:t>
            </a:r>
            <a:r>
              <a:rPr lang="pt-BR" dirty="0" smtClean="0"/>
              <a:t>Serviços (</a:t>
            </a:r>
            <a:r>
              <a:rPr lang="pt-BR" dirty="0"/>
              <a:t>SKMS</a:t>
            </a:r>
            <a:r>
              <a:rPr lang="pt-BR" dirty="0" smtClean="0"/>
              <a:t>). Inclui </a:t>
            </a:r>
            <a:r>
              <a:rPr lang="pt-BR" dirty="0"/>
              <a:t>Processos de Gerenciamento </a:t>
            </a:r>
            <a:r>
              <a:rPr lang="pt-BR" dirty="0" smtClean="0"/>
              <a:t>de: Planejamento </a:t>
            </a:r>
            <a:r>
              <a:rPr lang="pt-BR" dirty="0"/>
              <a:t>e Suporte de </a:t>
            </a:r>
            <a:r>
              <a:rPr lang="pt-BR" dirty="0" smtClean="0"/>
              <a:t>Transição, Mudanças</a:t>
            </a:r>
            <a:r>
              <a:rPr lang="pt-BR" dirty="0"/>
              <a:t>, Conhecimento, Gerenciamento </a:t>
            </a:r>
            <a:r>
              <a:rPr lang="pt-BR" dirty="0" smtClean="0"/>
              <a:t>de Ativos </a:t>
            </a:r>
            <a:r>
              <a:rPr lang="pt-BR" dirty="0"/>
              <a:t>e Configuração, Liberação </a:t>
            </a:r>
            <a:r>
              <a:rPr lang="pt-BR" dirty="0" smtClean="0"/>
              <a:t>e Implantação</a:t>
            </a:r>
            <a:r>
              <a:rPr lang="pt-BR" dirty="0"/>
              <a:t>, Validação e Testes e </a:t>
            </a:r>
            <a:r>
              <a:rPr lang="pt-BR" dirty="0" smtClean="0"/>
              <a:t>Avaliação de Serviços</a:t>
            </a:r>
            <a:r>
              <a:rPr lang="pt-BR" dirty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3751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V3 – 5 livros</a:t>
            </a:r>
          </a:p>
          <a:p>
            <a:endParaRPr lang="pt-BR" b="1" i="1" dirty="0" smtClean="0"/>
          </a:p>
          <a:p>
            <a:r>
              <a:rPr lang="pt-BR" b="1" i="1" dirty="0"/>
              <a:t>SERVICE </a:t>
            </a:r>
            <a:r>
              <a:rPr lang="pt-BR" b="1" i="1" dirty="0" smtClean="0"/>
              <a:t>OPERATION </a:t>
            </a:r>
            <a:r>
              <a:rPr lang="pt-BR" dirty="0" smtClean="0"/>
              <a:t>(Operação </a:t>
            </a:r>
            <a:r>
              <a:rPr lang="pt-BR" dirty="0"/>
              <a:t>de Serviços)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Engloba </a:t>
            </a:r>
            <a:r>
              <a:rPr lang="pt-BR" dirty="0"/>
              <a:t>as praticas do dia-a-dia </a:t>
            </a:r>
            <a:r>
              <a:rPr lang="pt-BR" dirty="0" smtClean="0"/>
              <a:t>relacionados a </a:t>
            </a:r>
            <a:r>
              <a:rPr lang="pt-BR" dirty="0"/>
              <a:t>Serviços de </a:t>
            </a:r>
            <a:r>
              <a:rPr lang="pt-BR" dirty="0" smtClean="0"/>
              <a:t>TI. Orienta </a:t>
            </a:r>
            <a:r>
              <a:rPr lang="pt-BR" dirty="0"/>
              <a:t>uma maneira de alcançar uma </a:t>
            </a:r>
            <a:r>
              <a:rPr lang="pt-BR" dirty="0" smtClean="0"/>
              <a:t>eficácia e </a:t>
            </a:r>
            <a:r>
              <a:rPr lang="pt-BR" dirty="0"/>
              <a:t>eficiência no suporte e entrega de </a:t>
            </a:r>
            <a:r>
              <a:rPr lang="pt-BR" dirty="0" smtClean="0"/>
              <a:t>Serviços,garantindo </a:t>
            </a:r>
            <a:r>
              <a:rPr lang="pt-BR" dirty="0"/>
              <a:t>valor de entrega tanto para </a:t>
            </a:r>
            <a:r>
              <a:rPr lang="pt-BR" dirty="0" smtClean="0"/>
              <a:t>o</a:t>
            </a:r>
            <a:r>
              <a:rPr lang="pt-BR" b="1" dirty="0"/>
              <a:t> </a:t>
            </a:r>
            <a:r>
              <a:rPr lang="pt-BR" dirty="0" smtClean="0"/>
              <a:t>cliente </a:t>
            </a:r>
            <a:r>
              <a:rPr lang="pt-BR" dirty="0"/>
              <a:t>como para o fornecedor de </a:t>
            </a:r>
            <a:r>
              <a:rPr lang="pt-BR" dirty="0" smtClean="0"/>
              <a:t>Serviços. Descreve </a:t>
            </a:r>
            <a:r>
              <a:rPr lang="pt-BR" dirty="0"/>
              <a:t>como manter os serviços </a:t>
            </a:r>
            <a:r>
              <a:rPr lang="pt-BR" dirty="0" smtClean="0"/>
              <a:t>estáveis, mesmo </a:t>
            </a:r>
            <a:r>
              <a:rPr lang="pt-BR" dirty="0"/>
              <a:t>com a presença de mudanças </a:t>
            </a:r>
            <a:r>
              <a:rPr lang="pt-BR" dirty="0" smtClean="0"/>
              <a:t>em design</a:t>
            </a:r>
            <a:r>
              <a:rPr lang="pt-BR" dirty="0"/>
              <a:t>, escala, escopo e níveis de </a:t>
            </a:r>
            <a:r>
              <a:rPr lang="pt-BR" dirty="0" smtClean="0"/>
              <a:t>serviços. Inclui </a:t>
            </a:r>
            <a:r>
              <a:rPr lang="pt-BR" dirty="0"/>
              <a:t>processos de Gerenciamento </a:t>
            </a:r>
            <a:r>
              <a:rPr lang="pt-BR" dirty="0" smtClean="0"/>
              <a:t>de: Eventos</a:t>
            </a:r>
            <a:r>
              <a:rPr lang="pt-BR" dirty="0"/>
              <a:t>, </a:t>
            </a:r>
            <a:r>
              <a:rPr lang="pt-BR" dirty="0" smtClean="0"/>
              <a:t>Incidentes, Problemas</a:t>
            </a:r>
            <a:r>
              <a:rPr lang="pt-BR" dirty="0"/>
              <a:t>, </a:t>
            </a:r>
            <a:r>
              <a:rPr lang="pt-BR" dirty="0" smtClean="0"/>
              <a:t>Cumprimento de </a:t>
            </a:r>
            <a:r>
              <a:rPr lang="pt-BR" dirty="0"/>
              <a:t>Serviços e Acessos.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66740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V3 – 5 livros</a:t>
            </a:r>
          </a:p>
          <a:p>
            <a:endParaRPr lang="pt-BR" b="1" i="1" dirty="0" smtClean="0"/>
          </a:p>
          <a:p>
            <a:endParaRPr lang="pt-BR" dirty="0" smtClean="0"/>
          </a:p>
          <a:p>
            <a:r>
              <a:rPr lang="pt-BR" b="1" i="1" dirty="0"/>
              <a:t>CONTINUAL SERVICE </a:t>
            </a:r>
            <a:r>
              <a:rPr lang="pt-BR" b="1" i="1" dirty="0" smtClean="0"/>
              <a:t>IMPROVAMENT </a:t>
            </a:r>
            <a:r>
              <a:rPr lang="pt-BR" dirty="0" smtClean="0"/>
              <a:t>(Operação </a:t>
            </a:r>
            <a:r>
              <a:rPr lang="pt-BR" dirty="0"/>
              <a:t>de Serviços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Fornece </a:t>
            </a:r>
            <a:r>
              <a:rPr lang="pt-BR" dirty="0"/>
              <a:t>uma orientação de como criar </a:t>
            </a:r>
            <a:r>
              <a:rPr lang="pt-BR" dirty="0" smtClean="0"/>
              <a:t>e manter </a:t>
            </a:r>
            <a:r>
              <a:rPr lang="pt-BR" dirty="0"/>
              <a:t>valor para clientes através </a:t>
            </a:r>
            <a:r>
              <a:rPr lang="pt-BR" dirty="0" smtClean="0"/>
              <a:t>da melhoria </a:t>
            </a:r>
            <a:r>
              <a:rPr lang="pt-BR" dirty="0"/>
              <a:t>continua dos processos de </a:t>
            </a:r>
            <a:r>
              <a:rPr lang="pt-BR" dirty="0" smtClean="0"/>
              <a:t>projeto, transição </a:t>
            </a:r>
            <a:r>
              <a:rPr lang="pt-BR" dirty="0"/>
              <a:t>e operação de </a:t>
            </a:r>
            <a:r>
              <a:rPr lang="pt-BR" dirty="0" smtClean="0"/>
              <a:t>serviços. Inclui </a:t>
            </a:r>
            <a:r>
              <a:rPr lang="pt-BR" dirty="0"/>
              <a:t>uma combinação de princípios, </a:t>
            </a:r>
            <a:r>
              <a:rPr lang="pt-BR" dirty="0" smtClean="0"/>
              <a:t>práticas</a:t>
            </a:r>
            <a:r>
              <a:rPr lang="pt-BR" b="1" dirty="0"/>
              <a:t> </a:t>
            </a:r>
            <a:r>
              <a:rPr lang="pt-BR" dirty="0" smtClean="0"/>
              <a:t>e </a:t>
            </a:r>
            <a:r>
              <a:rPr lang="pt-BR" dirty="0"/>
              <a:t>métodos do Gerenciamento de </a:t>
            </a:r>
            <a:r>
              <a:rPr lang="pt-BR" dirty="0" smtClean="0"/>
              <a:t>Qualidade, Gerenciamento </a:t>
            </a:r>
            <a:r>
              <a:rPr lang="pt-BR" dirty="0"/>
              <a:t>de Mudança e Melhoria </a:t>
            </a:r>
            <a:r>
              <a:rPr lang="pt-BR" dirty="0" smtClean="0"/>
              <a:t>da Capacidade. Um </a:t>
            </a:r>
            <a:r>
              <a:rPr lang="pt-BR" dirty="0"/>
              <a:t>guia de como fazer um link entre </a:t>
            </a:r>
            <a:r>
              <a:rPr lang="pt-BR" dirty="0" smtClean="0"/>
              <a:t>os esforços </a:t>
            </a:r>
            <a:r>
              <a:rPr lang="pt-BR" dirty="0"/>
              <a:t>para a melhoria e as saídas </a:t>
            </a:r>
            <a:r>
              <a:rPr lang="pt-BR" dirty="0" smtClean="0"/>
              <a:t>dos processos </a:t>
            </a:r>
            <a:r>
              <a:rPr lang="pt-BR" dirty="0"/>
              <a:t>à estratégia de serviço, projeto </a:t>
            </a:r>
            <a:r>
              <a:rPr lang="pt-BR" dirty="0" smtClean="0"/>
              <a:t>de serviços </a:t>
            </a:r>
            <a:r>
              <a:rPr lang="pt-BR" dirty="0"/>
              <a:t>e transição de </a:t>
            </a:r>
            <a:r>
              <a:rPr lang="pt-BR" dirty="0" smtClean="0"/>
              <a:t>serviços.Baseado </a:t>
            </a:r>
            <a:r>
              <a:rPr lang="pt-BR" dirty="0"/>
              <a:t>no Modelo PDCA</a:t>
            </a:r>
            <a:endParaRPr lang="pt-BR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39372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Ciclo de vida dos serviços</a:t>
            </a:r>
          </a:p>
          <a:p>
            <a:endParaRPr lang="pt-BR" b="1" i="1" dirty="0" smtClean="0"/>
          </a:p>
          <a:p>
            <a:endParaRPr lang="pt-BR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2420888"/>
            <a:ext cx="4772025" cy="418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42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a Biblioteca da Infra estrutura de Tecnologia </a:t>
            </a:r>
            <a:r>
              <a:rPr lang="pt-BR" dirty="0" smtClean="0"/>
              <a:t>da Informação</a:t>
            </a:r>
            <a:endParaRPr lang="pt-BR" dirty="0"/>
          </a:p>
          <a:p>
            <a:r>
              <a:rPr lang="pt-BR" dirty="0" smtClean="0"/>
              <a:t>Define </a:t>
            </a:r>
            <a:r>
              <a:rPr lang="pt-BR" dirty="0"/>
              <a:t>boas práticas, bom senso</a:t>
            </a:r>
          </a:p>
          <a:p>
            <a:r>
              <a:rPr lang="pt-BR" dirty="0" smtClean="0"/>
              <a:t>Agrega </a:t>
            </a:r>
            <a:r>
              <a:rPr lang="pt-BR" dirty="0"/>
              <a:t>conhecimento sobre atividades de </a:t>
            </a:r>
            <a:r>
              <a:rPr lang="pt-BR" dirty="0" smtClean="0"/>
              <a:t>serviços de </a:t>
            </a:r>
            <a:r>
              <a:rPr lang="pt-BR" dirty="0"/>
              <a:t>TI</a:t>
            </a:r>
          </a:p>
          <a:p>
            <a:r>
              <a:rPr lang="pt-BR" dirty="0" smtClean="0"/>
              <a:t>Se </a:t>
            </a:r>
            <a:r>
              <a:rPr lang="pt-BR" dirty="0"/>
              <a:t>tornou o padrão mais conhecido </a:t>
            </a:r>
            <a:r>
              <a:rPr lang="pt-BR" dirty="0" smtClean="0"/>
              <a:t>patra GSTI (Gestão de Serviços de Tecnlogia da informação)</a:t>
            </a:r>
            <a:endParaRPr lang="pt-BR" dirty="0"/>
          </a:p>
          <a:p>
            <a:r>
              <a:rPr lang="pt-BR" dirty="0" smtClean="0"/>
              <a:t>Conjunto </a:t>
            </a:r>
            <a:r>
              <a:rPr lang="pt-BR" dirty="0"/>
              <a:t>das melhores práticas para o</a:t>
            </a:r>
          </a:p>
          <a:p>
            <a:r>
              <a:rPr lang="pt-BR" dirty="0"/>
              <a:t>Gerenciamento do Ciclo de Vida do Serviço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610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Processos</a:t>
            </a:r>
          </a:p>
          <a:p>
            <a:endParaRPr lang="pt-BR" b="1" i="1" dirty="0" smtClean="0"/>
          </a:p>
          <a:p>
            <a:endParaRPr lang="pt-BR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76872"/>
            <a:ext cx="6096000" cy="428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435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Processos</a:t>
            </a:r>
          </a:p>
          <a:p>
            <a:endParaRPr lang="pt-BR" b="1" i="1" dirty="0" smtClean="0"/>
          </a:p>
          <a:p>
            <a:endParaRPr lang="pt-BR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276872"/>
            <a:ext cx="611505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5301208"/>
            <a:ext cx="61150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916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Objetivos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Reduzir Custos</a:t>
            </a:r>
          </a:p>
          <a:p>
            <a:r>
              <a:rPr lang="pt-BR" dirty="0" smtClean="0"/>
              <a:t>Aumentar </a:t>
            </a:r>
            <a:r>
              <a:rPr lang="pt-BR" dirty="0"/>
              <a:t>a Disponibilidade</a:t>
            </a:r>
          </a:p>
          <a:p>
            <a:r>
              <a:rPr lang="pt-BR" dirty="0" smtClean="0"/>
              <a:t>Ajustar </a:t>
            </a:r>
            <a:r>
              <a:rPr lang="pt-BR" dirty="0"/>
              <a:t>a Capacidade</a:t>
            </a:r>
          </a:p>
          <a:p>
            <a:r>
              <a:rPr lang="pt-BR" dirty="0" smtClean="0"/>
              <a:t>Aumentar </a:t>
            </a:r>
            <a:r>
              <a:rPr lang="pt-BR" dirty="0"/>
              <a:t>a Eficiência e Eficácia</a:t>
            </a:r>
          </a:p>
          <a:p>
            <a:r>
              <a:rPr lang="pt-BR" dirty="0" smtClean="0"/>
              <a:t>Melhorar </a:t>
            </a:r>
            <a:r>
              <a:rPr lang="pt-BR" dirty="0"/>
              <a:t>a Escalabilidade</a:t>
            </a:r>
          </a:p>
          <a:p>
            <a:r>
              <a:rPr lang="pt-BR" dirty="0" smtClean="0"/>
              <a:t>Reduzir </a:t>
            </a:r>
            <a:r>
              <a:rPr lang="pt-BR" dirty="0"/>
              <a:t>Riscos</a:t>
            </a:r>
            <a:endParaRPr lang="pt-BR" dirty="0" smtClean="0"/>
          </a:p>
          <a:p>
            <a:endParaRPr lang="pt-BR" b="1" i="1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9693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</a:t>
            </a:r>
            <a:r>
              <a:rPr lang="pt-BR" dirty="0" smtClean="0"/>
              <a:t>– Benefícios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i="1" dirty="0" smtClean="0"/>
              <a:t>Poderíamos citar??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6279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Utilizada </a:t>
            </a:r>
            <a:r>
              <a:rPr lang="pt-BR" dirty="0"/>
              <a:t>para um bom Gerenciamento de </a:t>
            </a:r>
            <a:r>
              <a:rPr lang="pt-BR" dirty="0" smtClean="0"/>
              <a:t>Serviços de </a:t>
            </a:r>
            <a:r>
              <a:rPr lang="pt-BR" dirty="0"/>
              <a:t>TI</a:t>
            </a:r>
          </a:p>
          <a:p>
            <a:r>
              <a:rPr lang="pt-BR" dirty="0" smtClean="0"/>
              <a:t>Pode </a:t>
            </a:r>
            <a:r>
              <a:rPr lang="pt-BR" dirty="0"/>
              <a:t>ser utilizada a qualquer empresa, </a:t>
            </a:r>
            <a:r>
              <a:rPr lang="pt-BR" dirty="0" smtClean="0"/>
              <a:t>qualquer tamanho</a:t>
            </a:r>
            <a:endParaRPr lang="pt-BR" dirty="0"/>
          </a:p>
          <a:p>
            <a:r>
              <a:rPr lang="pt-BR" dirty="0" smtClean="0"/>
              <a:t>Não </a:t>
            </a:r>
            <a:r>
              <a:rPr lang="pt-BR" dirty="0"/>
              <a:t>se implanta ITIL, a biblioteca é uma referência</a:t>
            </a:r>
          </a:p>
          <a:p>
            <a:r>
              <a:rPr lang="pt-BR" dirty="0" smtClean="0"/>
              <a:t>ITIL </a:t>
            </a:r>
            <a:r>
              <a:rPr lang="pt-BR" dirty="0"/>
              <a:t>não é um objetivo, o objetivo é o bom GSTI</a:t>
            </a:r>
          </a:p>
          <a:p>
            <a:r>
              <a:rPr lang="pt-BR" dirty="0" smtClean="0"/>
              <a:t>Não </a:t>
            </a:r>
            <a:r>
              <a:rPr lang="pt-BR" dirty="0"/>
              <a:t>é uma metodologia, não tem regras, não </a:t>
            </a:r>
            <a:r>
              <a:rPr lang="pt-BR" dirty="0" smtClean="0"/>
              <a:t>é uma </a:t>
            </a:r>
            <a:r>
              <a:rPr lang="pt-BR" dirty="0"/>
              <a:t>Norma</a:t>
            </a:r>
          </a:p>
        </p:txBody>
      </p:sp>
    </p:spTree>
    <p:extLst>
      <p:ext uri="{BB962C8B-B14F-4D97-AF65-F5344CB8AC3E}">
        <p14:creationId xmlns:p14="http://schemas.microsoft.com/office/powerpoint/2010/main" val="335138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/>
              <a:t>Pode ser considerado como um framework genérico</a:t>
            </a:r>
          </a:p>
          <a:p>
            <a:pPr algn="just"/>
            <a:r>
              <a:rPr lang="pt-BR" dirty="0" smtClean="0"/>
              <a:t>Utiliza </a:t>
            </a:r>
            <a:r>
              <a:rPr lang="pt-BR" dirty="0"/>
              <a:t>a experiência prática de profissionais de TI</a:t>
            </a:r>
          </a:p>
          <a:p>
            <a:pPr algn="just"/>
            <a:r>
              <a:rPr lang="pt-BR" dirty="0" smtClean="0"/>
              <a:t>Descreve </a:t>
            </a:r>
            <a:r>
              <a:rPr lang="pt-BR" dirty="0"/>
              <a:t>todas as tarefas, atividades, entradas </a:t>
            </a:r>
            <a:r>
              <a:rPr lang="pt-BR" dirty="0" smtClean="0"/>
              <a:t>e saídas </a:t>
            </a:r>
            <a:r>
              <a:rPr lang="pt-BR" dirty="0"/>
              <a:t>do dia-a-dia para a comunidade de TI</a:t>
            </a:r>
          </a:p>
          <a:p>
            <a:pPr algn="just"/>
            <a:r>
              <a:rPr lang="pt-BR" dirty="0" smtClean="0"/>
              <a:t>ITIL </a:t>
            </a:r>
            <a:r>
              <a:rPr lang="pt-BR" dirty="0"/>
              <a:t>pode ser utilizada para identificar gaps </a:t>
            </a:r>
            <a:r>
              <a:rPr lang="pt-BR" dirty="0" smtClean="0"/>
              <a:t>de procedimentos</a:t>
            </a:r>
            <a:r>
              <a:rPr lang="pt-BR" dirty="0"/>
              <a:t>, redundâncias, mensurar </a:t>
            </a:r>
            <a:r>
              <a:rPr lang="pt-BR" dirty="0" smtClean="0"/>
              <a:t>performance, atingir </a:t>
            </a:r>
            <a:r>
              <a:rPr lang="pt-BR" dirty="0"/>
              <a:t>os requisitos da organização e alinhar </a:t>
            </a:r>
            <a:r>
              <a:rPr lang="pt-BR" dirty="0" smtClean="0"/>
              <a:t>a estratégia </a:t>
            </a:r>
            <a:r>
              <a:rPr lang="pt-BR" dirty="0"/>
              <a:t>a objetivos do negócio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094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Razões do sucesso: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É um framework de domínio público</a:t>
            </a:r>
          </a:p>
          <a:p>
            <a:r>
              <a:rPr lang="pt-BR" dirty="0" smtClean="0"/>
              <a:t>Melhores </a:t>
            </a:r>
            <a:r>
              <a:rPr lang="pt-BR" dirty="0"/>
              <a:t>práticas</a:t>
            </a:r>
          </a:p>
          <a:p>
            <a:r>
              <a:rPr lang="pt-BR" dirty="0" smtClean="0"/>
              <a:t>Se </a:t>
            </a:r>
            <a:r>
              <a:rPr lang="pt-BR" dirty="0"/>
              <a:t>tornou um padrão de fato</a:t>
            </a:r>
          </a:p>
          <a:p>
            <a:r>
              <a:rPr lang="pt-BR" dirty="0" smtClean="0"/>
              <a:t>Traz </a:t>
            </a:r>
            <a:r>
              <a:rPr lang="pt-BR" dirty="0"/>
              <a:t>uma abordagem voltada para </a:t>
            </a:r>
            <a:r>
              <a:rPr lang="pt-BR" dirty="0" smtClean="0"/>
              <a:t>qualidade</a:t>
            </a:r>
          </a:p>
          <a:p>
            <a:r>
              <a:rPr lang="pt-BR" dirty="0" smtClean="0"/>
              <a:t>Reforçada </a:t>
            </a:r>
            <a:r>
              <a:rPr lang="pt-BR" dirty="0"/>
              <a:t>pela influência da ITSMF</a:t>
            </a:r>
          </a:p>
          <a:p>
            <a:pPr marL="0" indent="0">
              <a:buNone/>
            </a:pPr>
            <a:r>
              <a:rPr lang="en-US" i="1" dirty="0" smtClean="0"/>
              <a:t>	ITSM</a:t>
            </a:r>
            <a:r>
              <a:rPr lang="en-US" i="1" dirty="0"/>
              <a:t>: IT Service </a:t>
            </a:r>
            <a:r>
              <a:rPr lang="en-US" i="1" dirty="0" err="1"/>
              <a:t>Managemant</a:t>
            </a:r>
            <a:r>
              <a:rPr lang="en-US" i="1" dirty="0"/>
              <a:t> </a:t>
            </a:r>
            <a:r>
              <a:rPr lang="en-US" dirty="0"/>
              <a:t>(GSTI)</a:t>
            </a:r>
          </a:p>
          <a:p>
            <a:pPr marL="0" indent="0">
              <a:buNone/>
            </a:pPr>
            <a:r>
              <a:rPr lang="pt-BR" i="1" dirty="0" smtClean="0"/>
              <a:t>	ITSMF</a:t>
            </a:r>
            <a:r>
              <a:rPr lang="pt-BR" i="1" dirty="0"/>
              <a:t>: IT Service Management Forum </a:t>
            </a:r>
            <a:r>
              <a:rPr lang="pt-BR" dirty="0"/>
              <a:t>(Fórum de </a:t>
            </a:r>
            <a:r>
              <a:rPr lang="pt-BR" dirty="0" smtClean="0"/>
              <a:t>	GSTI</a:t>
            </a:r>
            <a:r>
              <a:rPr lang="pt-BR" dirty="0"/>
              <a:t>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5148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2132856"/>
            <a:ext cx="69818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47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História: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No final dos anos 1980 a CCTA (Central Computer and Telecommunications Agency), órgão do governo da Inglaterra, coletou e analisou informações de diversas organizações e selecionou as orientações mais úteis para a CCTA e seus clientes no governo britânico, a partir da necessidade do governo de ter processos organizados na área de TIC (Tecnologia da Informação e Comunicações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27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História: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Este </a:t>
            </a:r>
            <a:r>
              <a:rPr lang="pt-BR" dirty="0"/>
              <a:t>estudo resultou num livro de orientações para ser aplicado nas empresas ligadas ao governo. As empresas de fora do governo perceberam que essas orientações eram geralmente aplicáveis aos seus negócios e ambientes computacionais, e passaram a adotar estas orientações.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resultado deste processo, foi a compilação de um compêndio (biblioteca) de melhores processos e melhores práticas de prestação e gestão de serviços de TI, que passou a ser conhecido coma ITIL - Information Technology Infrastructure Library. 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2943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– ITL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ITIL = Information Technology Infrastructure </a:t>
            </a:r>
            <a:r>
              <a:rPr lang="pt-BR" dirty="0" smtClean="0"/>
              <a:t>Library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História: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A ITIL seguiu sua versão original, composta por 40 livros. No início dos anos 2000, foi publicada a versão 2 da ITIL, formada por um conjunto de 10 livros que já trazem uma visão global sobre boas práticas para prestação de serviços de TI.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</a:t>
            </a:r>
            <a:r>
              <a:rPr lang="pt-BR" dirty="0" smtClean="0"/>
              <a:t>o </a:t>
            </a:r>
            <a:r>
              <a:rPr lang="pt-BR" dirty="0"/>
              <a:t>início de 2007, foi publicada a versão 3 da ITIL, formada por 5 livros que compilaram o que havia de melhor nas versões anteriores, além de prover o total alinhamento com os negócios da organização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6332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</TotalTime>
  <Words>1119</Words>
  <Application>Microsoft Office PowerPoint</Application>
  <PresentationFormat>Apresentação no Ecrã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Claridade</vt:lpstr>
      <vt:lpstr>Infraestrutura de tecnologia da informação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  <vt:lpstr>Definições – ITL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Infraestrutura de tecnologia da informação</dc:title>
  <dc:creator>diovani</dc:creator>
  <cp:lastModifiedBy>diovani</cp:lastModifiedBy>
  <cp:revision>13</cp:revision>
  <dcterms:created xsi:type="dcterms:W3CDTF">2014-03-17T13:02:27Z</dcterms:created>
  <dcterms:modified xsi:type="dcterms:W3CDTF">2014-03-17T14:52:09Z</dcterms:modified>
</cp:coreProperties>
</file>