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9" r:id="rId14"/>
    <p:sldId id="267" r:id="rId15"/>
    <p:sldId id="271" r:id="rId16"/>
    <p:sldId id="270"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t-PT" smtClean="0"/>
              <a:t>Clique para editar o estilo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2F1C8DC9-58C9-4F36-9447-0FA671740F7D}" type="datetimeFigureOut">
              <a:rPr lang="pt-BR" smtClean="0"/>
              <a:t>17/03/2014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64E2B52-A922-4333-8CEB-587ABDC6C2F0}" type="slidenum">
              <a:rPr lang="pt-BR" smtClean="0"/>
              <a:t>‹nº›</a:t>
            </a:fld>
            <a:endParaRPr lang="pt-B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2F1C8DC9-58C9-4F36-9447-0FA671740F7D}" type="datetimeFigureOut">
              <a:rPr lang="pt-BR" smtClean="0"/>
              <a:t>17/03/2014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64E2B52-A922-4333-8CEB-587ABDC6C2F0}"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t-PT" smtClean="0"/>
              <a:t>Clique para editar o estilo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2F1C8DC9-58C9-4F36-9447-0FA671740F7D}" type="datetimeFigureOut">
              <a:rPr lang="pt-BR" smtClean="0"/>
              <a:t>17/03/2014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64E2B52-A922-4333-8CEB-587ABDC6C2F0}"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2F1C8DC9-58C9-4F36-9447-0FA671740F7D}" type="datetimeFigureOut">
              <a:rPr lang="pt-BR" smtClean="0"/>
              <a:t>17/03/2014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64E2B52-A922-4333-8CEB-587ABDC6C2F0}"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t-PT" smtClean="0"/>
              <a:t>Clique para editar o estilo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2F1C8DC9-58C9-4F36-9447-0FA671740F7D}" type="datetimeFigureOut">
              <a:rPr lang="pt-BR" smtClean="0"/>
              <a:t>17/03/2014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64E2B52-A922-4333-8CEB-587ABDC6C2F0}" type="slidenum">
              <a:rPr lang="pt-BR" smtClean="0"/>
              <a:t>‹nº›</a:t>
            </a:fld>
            <a:endParaRPr lang="pt-B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2F1C8DC9-58C9-4F36-9447-0FA671740F7D}" type="datetimeFigureOut">
              <a:rPr lang="pt-BR" smtClean="0"/>
              <a:t>17/03/2014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64E2B52-A922-4333-8CEB-587ABDC6C2F0}"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2F1C8DC9-58C9-4F36-9447-0FA671740F7D}" type="datetimeFigureOut">
              <a:rPr lang="pt-BR" smtClean="0"/>
              <a:t>17/03/2014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64E2B52-A922-4333-8CEB-587ABDC6C2F0}" type="slidenum">
              <a:rPr lang="pt-BR" smtClean="0"/>
              <a:t>‹nº›</a:t>
            </a:fld>
            <a:endParaRPr lang="pt-B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2F1C8DC9-58C9-4F36-9447-0FA671740F7D}" type="datetimeFigureOut">
              <a:rPr lang="pt-BR" smtClean="0"/>
              <a:t>17/03/2014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64E2B52-A922-4333-8CEB-587ABDC6C2F0}"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C8DC9-58C9-4F36-9447-0FA671740F7D}" type="datetimeFigureOut">
              <a:rPr lang="pt-BR" smtClean="0"/>
              <a:t>17/03/2014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64E2B52-A922-4333-8CEB-587ABDC6C2F0}"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t-PT" smtClean="0"/>
              <a:t>Clique para editar o estilo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2F1C8DC9-58C9-4F36-9447-0FA671740F7D}" type="datetimeFigureOut">
              <a:rPr lang="pt-BR" smtClean="0"/>
              <a:t>17/03/2014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64E2B52-A922-4333-8CEB-587ABDC6C2F0}" type="slidenum">
              <a:rPr lang="pt-BR" smtClean="0"/>
              <a:t>‹nº›</a:t>
            </a:fld>
            <a:endParaRPr lang="pt-B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t-PT" smtClean="0"/>
              <a:t>Clique para editar o estilo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2F1C8DC9-58C9-4F36-9447-0FA671740F7D}" type="datetimeFigureOut">
              <a:rPr lang="pt-BR" smtClean="0"/>
              <a:t>17/03/2014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64E2B52-A922-4333-8CEB-587ABDC6C2F0}"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t-PT" smtClean="0"/>
              <a:t>Clique para editar o estilo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F1C8DC9-58C9-4F36-9447-0FA671740F7D}" type="datetimeFigureOut">
              <a:rPr lang="pt-BR" smtClean="0"/>
              <a:t>17/03/2014</a:t>
            </a:fld>
            <a:endParaRPr lang="pt-B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pt-B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64E2B52-A922-4333-8CEB-587ABDC6C2F0}"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3600" dirty="0" smtClean="0"/>
              <a:t>Infraestrutura de tecnologia da informação</a:t>
            </a:r>
            <a:endParaRPr lang="pt-BR" sz="3600" dirty="0"/>
          </a:p>
        </p:txBody>
      </p:sp>
      <p:sp>
        <p:nvSpPr>
          <p:cNvPr id="3" name="Subtítulo 2"/>
          <p:cNvSpPr>
            <a:spLocks noGrp="1"/>
          </p:cNvSpPr>
          <p:nvPr>
            <p:ph type="subTitle" idx="1"/>
          </p:nvPr>
        </p:nvSpPr>
        <p:spPr/>
        <p:txBody>
          <a:bodyPr/>
          <a:lstStyle/>
          <a:p>
            <a:r>
              <a:rPr lang="pt-BR" dirty="0" smtClean="0"/>
              <a:t>Aula 01 – Definições</a:t>
            </a:r>
          </a:p>
          <a:p>
            <a:endParaRPr lang="pt-BR" dirty="0"/>
          </a:p>
          <a:p>
            <a:r>
              <a:rPr lang="pt-BR" dirty="0" smtClean="0"/>
              <a:t>Prof Diovani Milhorim</a:t>
            </a:r>
            <a:endParaRPr lang="pt-BR" dirty="0"/>
          </a:p>
        </p:txBody>
      </p:sp>
    </p:spTree>
    <p:extLst>
      <p:ext uri="{BB962C8B-B14F-4D97-AF65-F5344CB8AC3E}">
        <p14:creationId xmlns:p14="http://schemas.microsoft.com/office/powerpoint/2010/main" val="9627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a:t>G</a:t>
            </a:r>
            <a:r>
              <a:rPr lang="pt-BR" dirty="0" smtClean="0"/>
              <a:t>overnança: Cobit</a:t>
            </a:r>
          </a:p>
          <a:p>
            <a:pPr marL="0" indent="0">
              <a:buNone/>
            </a:pPr>
            <a:endParaRPr lang="pt-BR" dirty="0"/>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325" y="2636912"/>
            <a:ext cx="6991350"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441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normAutofit fontScale="85000" lnSpcReduction="20000"/>
          </a:bodyPr>
          <a:lstStyle/>
          <a:p>
            <a:pPr marL="0" indent="0">
              <a:buNone/>
            </a:pPr>
            <a:r>
              <a:rPr lang="pt-BR" dirty="0"/>
              <a:t>G</a:t>
            </a:r>
            <a:r>
              <a:rPr lang="pt-BR" dirty="0" smtClean="0"/>
              <a:t>overnança: Cobit</a:t>
            </a:r>
          </a:p>
          <a:p>
            <a:pPr marL="0" indent="0" algn="just">
              <a:buNone/>
            </a:pPr>
            <a:endParaRPr lang="pt-BR" dirty="0" smtClean="0"/>
          </a:p>
          <a:p>
            <a:pPr algn="just"/>
            <a:r>
              <a:rPr lang="pt-BR" dirty="0" smtClean="0"/>
              <a:t>O </a:t>
            </a:r>
            <a:r>
              <a:rPr lang="pt-BR" dirty="0"/>
              <a:t>Cobit auxilia a empresa a ter uma Governança de TI mais controlada, fica em um nível superior acima do Gerenciamento de Serviços de TI (ITIL) e da própria norma de Serviços de TI que é a ISO </a:t>
            </a:r>
            <a:r>
              <a:rPr lang="pt-BR" dirty="0" smtClean="0"/>
              <a:t>20000,</a:t>
            </a:r>
          </a:p>
          <a:p>
            <a:pPr algn="just"/>
            <a:endParaRPr lang="pt-BR" dirty="0"/>
          </a:p>
          <a:p>
            <a:pPr algn="just"/>
            <a:r>
              <a:rPr lang="pt-BR" dirty="0" smtClean="0"/>
              <a:t>Cobit </a:t>
            </a:r>
            <a:r>
              <a:rPr lang="pt-BR" dirty="0"/>
              <a:t>significa (Control Objectives for Information and Related Technology) é focado no negócio, orientado a processos, baseado em controles e direcionado a métricas</a:t>
            </a:r>
            <a:r>
              <a:rPr lang="pt-BR" dirty="0" smtClean="0"/>
              <a:t>.</a:t>
            </a:r>
          </a:p>
          <a:p>
            <a:pPr algn="just"/>
            <a:endParaRPr lang="pt-BR" dirty="0"/>
          </a:p>
          <a:p>
            <a:pPr algn="just"/>
            <a:r>
              <a:rPr lang="pt-BR" dirty="0"/>
              <a:t> Mantido pelo ISACA (Information Systems Audit and Control Association), possui uma série de recursos que podem servir como um modelo de referência para gestão da TI, incluindo um sumário executivo, um </a:t>
            </a:r>
            <a:r>
              <a:rPr lang="pt-BR" b="1" i="1" dirty="0"/>
              <a:t>framework</a:t>
            </a:r>
            <a:r>
              <a:rPr lang="pt-BR" dirty="0"/>
              <a:t>, </a:t>
            </a:r>
            <a:r>
              <a:rPr lang="pt-BR" b="1" dirty="0"/>
              <a:t>objetivos de controle</a:t>
            </a:r>
            <a:r>
              <a:rPr lang="pt-BR" dirty="0"/>
              <a:t>, </a:t>
            </a:r>
            <a:r>
              <a:rPr lang="pt-BR" b="1" dirty="0"/>
              <a:t>mapas de auditoria</a:t>
            </a:r>
            <a:r>
              <a:rPr lang="pt-BR" dirty="0"/>
              <a:t>, </a:t>
            </a:r>
            <a:r>
              <a:rPr lang="pt-BR" b="1" dirty="0"/>
              <a:t>ferramentas para a sua implementação</a:t>
            </a:r>
            <a:r>
              <a:rPr lang="pt-BR" dirty="0"/>
              <a:t> e principalmente, um guia com </a:t>
            </a:r>
            <a:r>
              <a:rPr lang="pt-BR" b="1" dirty="0"/>
              <a:t>técnicas de gerenciamento</a:t>
            </a:r>
            <a:r>
              <a:rPr lang="pt-BR" dirty="0"/>
              <a:t>. </a:t>
            </a:r>
          </a:p>
          <a:p>
            <a:pPr marL="0" indent="0">
              <a:buNone/>
            </a:pPr>
            <a:endParaRPr lang="pt-BR" dirty="0"/>
          </a:p>
        </p:txBody>
      </p:sp>
    </p:spTree>
    <p:extLst>
      <p:ext uri="{BB962C8B-B14F-4D97-AF65-F5344CB8AC3E}">
        <p14:creationId xmlns:p14="http://schemas.microsoft.com/office/powerpoint/2010/main" val="1991528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a:t>G</a:t>
            </a:r>
            <a:r>
              <a:rPr lang="pt-BR" dirty="0" smtClean="0"/>
              <a:t>overnança: PMI</a:t>
            </a:r>
          </a:p>
          <a:p>
            <a:pPr marL="0" indent="0">
              <a:buNone/>
            </a:pPr>
            <a:endParaRPr lang="pt-BR" dirty="0"/>
          </a:p>
          <a:p>
            <a:pPr marL="0" indent="0">
              <a:buNone/>
            </a:pPr>
            <a:endParaRPr lang="pt-BR" dirty="0" smtClean="0"/>
          </a:p>
          <a:p>
            <a:pPr marL="0" indent="0">
              <a:buNone/>
            </a:pPr>
            <a:endParaRPr lang="pt-BR" dirty="0"/>
          </a:p>
        </p:txBody>
      </p:sp>
      <p:pic>
        <p:nvPicPr>
          <p:cNvPr id="276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348880"/>
            <a:ext cx="737235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270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normAutofit lnSpcReduction="10000"/>
          </a:bodyPr>
          <a:lstStyle/>
          <a:p>
            <a:pPr marL="0" indent="0">
              <a:buNone/>
            </a:pPr>
            <a:r>
              <a:rPr lang="pt-BR" dirty="0"/>
              <a:t>G</a:t>
            </a:r>
            <a:r>
              <a:rPr lang="pt-BR" dirty="0" smtClean="0"/>
              <a:t>overnança: PMI</a:t>
            </a:r>
          </a:p>
          <a:p>
            <a:pPr marL="0" indent="0">
              <a:buNone/>
            </a:pPr>
            <a:endParaRPr lang="pt-BR" dirty="0"/>
          </a:p>
          <a:p>
            <a:pPr marL="0" indent="0">
              <a:buNone/>
            </a:pPr>
            <a:endParaRPr lang="pt-BR" dirty="0" smtClean="0"/>
          </a:p>
          <a:p>
            <a:r>
              <a:rPr lang="pt-BR" dirty="0"/>
              <a:t>O </a:t>
            </a:r>
            <a:r>
              <a:rPr lang="pt-BR" b="1" dirty="0"/>
              <a:t>Project Management Institute</a:t>
            </a:r>
            <a:r>
              <a:rPr lang="pt-BR" dirty="0"/>
              <a:t> (</a:t>
            </a:r>
            <a:r>
              <a:rPr lang="pt-BR" b="1" dirty="0"/>
              <a:t>PMI</a:t>
            </a:r>
            <a:r>
              <a:rPr lang="pt-BR" dirty="0"/>
              <a:t>) é uma instituição internacional sem fins lucrativos que associa profissionais de gestão de projetos. </a:t>
            </a:r>
            <a:endParaRPr lang="pt-BR" dirty="0" smtClean="0"/>
          </a:p>
          <a:p>
            <a:endParaRPr lang="pt-BR" dirty="0"/>
          </a:p>
          <a:p>
            <a:r>
              <a:rPr lang="pt-BR" dirty="0" smtClean="0"/>
              <a:t>No </a:t>
            </a:r>
            <a:r>
              <a:rPr lang="pt-BR" dirty="0"/>
              <a:t>início de 2011 já era considerada a maior associação do gênero no mundo, uma vez que integra mais de 260.000 membros em cerca de 170 </a:t>
            </a:r>
            <a:r>
              <a:rPr lang="pt-BR" dirty="0" smtClean="0"/>
              <a:t>países</a:t>
            </a:r>
          </a:p>
          <a:p>
            <a:endParaRPr lang="pt-BR" dirty="0" smtClean="0"/>
          </a:p>
          <a:p>
            <a:r>
              <a:rPr lang="pt-BR" dirty="0" smtClean="0"/>
              <a:t>Foco na gestão de projetos</a:t>
            </a:r>
            <a:endParaRPr lang="pt-BR" dirty="0" smtClean="0"/>
          </a:p>
          <a:p>
            <a:endParaRPr lang="pt-BR" dirty="0"/>
          </a:p>
          <a:p>
            <a:endParaRPr lang="pt-BR" dirty="0" smtClean="0"/>
          </a:p>
        </p:txBody>
      </p:sp>
    </p:spTree>
    <p:extLst>
      <p:ext uri="{BB962C8B-B14F-4D97-AF65-F5344CB8AC3E}">
        <p14:creationId xmlns:p14="http://schemas.microsoft.com/office/powerpoint/2010/main" val="1460390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a:t>G</a:t>
            </a:r>
            <a:r>
              <a:rPr lang="pt-BR" dirty="0" smtClean="0"/>
              <a:t>overnança: ITL</a:t>
            </a:r>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449" y="2564904"/>
            <a:ext cx="6991350"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3288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normAutofit fontScale="92500" lnSpcReduction="10000"/>
          </a:bodyPr>
          <a:lstStyle/>
          <a:p>
            <a:pPr marL="0" indent="0">
              <a:buNone/>
            </a:pPr>
            <a:r>
              <a:rPr lang="pt-BR" dirty="0"/>
              <a:t>G</a:t>
            </a:r>
            <a:r>
              <a:rPr lang="pt-BR" dirty="0" smtClean="0"/>
              <a:t>overnança: ITL</a:t>
            </a:r>
          </a:p>
          <a:p>
            <a:pPr marL="0" indent="0">
              <a:buNone/>
            </a:pPr>
            <a:endParaRPr lang="pt-BR" dirty="0" smtClean="0"/>
          </a:p>
          <a:p>
            <a:pPr marL="0" indent="0" algn="just">
              <a:buNone/>
            </a:pPr>
            <a:r>
              <a:rPr lang="pt-BR" dirty="0"/>
              <a:t>No final dos anos 1980 a CCTA (Central Computer </a:t>
            </a:r>
            <a:r>
              <a:rPr lang="pt-BR" dirty="0" smtClean="0"/>
              <a:t>and Telecommunications </a:t>
            </a:r>
            <a:r>
              <a:rPr lang="pt-BR" dirty="0"/>
              <a:t>Agency), órgão do governo da Inglaterra, coletou e analisou informações de diversas organizações e selecionou as orientações mais úteis para a CCTA e seus clientes no governo britânico, a partir da necessidade do governo de ter processos organizados na área de TIC (Tecnologia da Informação e Comunicações</a:t>
            </a:r>
            <a:r>
              <a:rPr lang="pt-BR" dirty="0" smtClean="0"/>
              <a:t>).</a:t>
            </a:r>
          </a:p>
          <a:p>
            <a:pPr marL="0" indent="0" algn="just">
              <a:buNone/>
            </a:pPr>
            <a:endParaRPr lang="pt-BR" dirty="0"/>
          </a:p>
          <a:p>
            <a:pPr marL="0" indent="0" algn="just">
              <a:buNone/>
            </a:pPr>
            <a:r>
              <a:rPr lang="pt-BR" dirty="0" smtClean="0"/>
              <a:t>Este </a:t>
            </a:r>
            <a:r>
              <a:rPr lang="pt-BR" dirty="0"/>
              <a:t>estudo resultou num livro de orientações para ser aplicado nas empresas ligadas ao </a:t>
            </a:r>
            <a:r>
              <a:rPr lang="pt-BR" dirty="0" smtClean="0"/>
              <a:t>governo</a:t>
            </a:r>
          </a:p>
          <a:p>
            <a:pPr marL="0" indent="0" algn="just">
              <a:buNone/>
            </a:pPr>
            <a:endParaRPr lang="pt-BR" dirty="0"/>
          </a:p>
          <a:p>
            <a:pPr marL="0" indent="0" algn="just">
              <a:buNone/>
            </a:pPr>
            <a:r>
              <a:rPr lang="pt-BR" dirty="0" smtClean="0"/>
              <a:t>. </a:t>
            </a:r>
            <a:endParaRPr lang="pt-BR" dirty="0" smtClean="0"/>
          </a:p>
          <a:p>
            <a:pPr marL="0" indent="0">
              <a:buNone/>
            </a:pPr>
            <a:endParaRPr lang="pt-BR" dirty="0"/>
          </a:p>
        </p:txBody>
      </p:sp>
    </p:spTree>
    <p:extLst>
      <p:ext uri="{BB962C8B-B14F-4D97-AF65-F5344CB8AC3E}">
        <p14:creationId xmlns:p14="http://schemas.microsoft.com/office/powerpoint/2010/main" val="862881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normAutofit fontScale="92500" lnSpcReduction="20000"/>
          </a:bodyPr>
          <a:lstStyle/>
          <a:p>
            <a:pPr marL="0" indent="0">
              <a:buNone/>
            </a:pPr>
            <a:r>
              <a:rPr lang="pt-BR" dirty="0"/>
              <a:t>G</a:t>
            </a:r>
            <a:r>
              <a:rPr lang="pt-BR" dirty="0" smtClean="0"/>
              <a:t>overnança: ITL</a:t>
            </a:r>
          </a:p>
          <a:p>
            <a:pPr marL="0" indent="0">
              <a:buNone/>
            </a:pPr>
            <a:endParaRPr lang="pt-BR" dirty="0" smtClean="0"/>
          </a:p>
          <a:p>
            <a:pPr marL="0" indent="0" algn="just">
              <a:buNone/>
            </a:pPr>
            <a:endParaRPr lang="pt-BR" dirty="0"/>
          </a:p>
          <a:p>
            <a:pPr marL="0" indent="0" algn="just">
              <a:buNone/>
            </a:pPr>
            <a:r>
              <a:rPr lang="pt-BR" dirty="0" smtClean="0"/>
              <a:t>As </a:t>
            </a:r>
            <a:r>
              <a:rPr lang="pt-BR" dirty="0"/>
              <a:t>empresas de fora do governo perceberam que essas orientações eram geralmente aplicáveis aos seus negócios e ambientes computacionais, e passaram a adotar estas orientações. O resultado deste processo, foi a compilação de </a:t>
            </a:r>
            <a:r>
              <a:rPr lang="pt-BR" dirty="0" smtClean="0"/>
              <a:t>uma biblioteca de </a:t>
            </a:r>
            <a:r>
              <a:rPr lang="pt-BR" dirty="0"/>
              <a:t>melhores processos e melhores práticas de prestação e gestão de serviços de TI, que passou a ser conhecido coma </a:t>
            </a:r>
            <a:r>
              <a:rPr lang="pt-BR" dirty="0" smtClean="0"/>
              <a:t>Information </a:t>
            </a:r>
            <a:r>
              <a:rPr lang="pt-BR" dirty="0"/>
              <a:t>Technology </a:t>
            </a:r>
            <a:r>
              <a:rPr lang="pt-BR" dirty="0" smtClean="0"/>
              <a:t>Infrastructure library.</a:t>
            </a:r>
            <a:r>
              <a:rPr lang="pt-BR" dirty="0"/>
              <a:t/>
            </a:r>
            <a:br>
              <a:rPr lang="pt-BR" dirty="0"/>
            </a:br>
            <a:endParaRPr lang="pt-BR" dirty="0" smtClean="0"/>
          </a:p>
          <a:p>
            <a:pPr marL="0" indent="0" algn="just">
              <a:buNone/>
            </a:pPr>
            <a:r>
              <a:rPr lang="pt-BR" dirty="0"/>
              <a:t/>
            </a:r>
            <a:br>
              <a:rPr lang="pt-BR" dirty="0"/>
            </a:br>
            <a:r>
              <a:rPr lang="pt-BR" dirty="0" smtClean="0"/>
              <a:t>Atualmente dividida em 5 livros trata-se de um conjunto de boas práticas em TI voltado basicamente aos serviços com enfâse no cliente.</a:t>
            </a:r>
            <a:endParaRPr lang="pt-BR" dirty="0"/>
          </a:p>
          <a:p>
            <a:pPr marL="0" indent="0" algn="just">
              <a:buNone/>
            </a:pPr>
            <a:endParaRPr lang="pt-BR" dirty="0" smtClean="0"/>
          </a:p>
          <a:p>
            <a:pPr marL="0" indent="0">
              <a:buNone/>
            </a:pPr>
            <a:endParaRPr lang="pt-BR" dirty="0"/>
          </a:p>
        </p:txBody>
      </p:sp>
    </p:spTree>
    <p:extLst>
      <p:ext uri="{BB962C8B-B14F-4D97-AF65-F5344CB8AC3E}">
        <p14:creationId xmlns:p14="http://schemas.microsoft.com/office/powerpoint/2010/main" val="315068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smtClean="0"/>
              <a:t>O que é governança:</a:t>
            </a:r>
          </a:p>
          <a:p>
            <a:pPr marL="0" indent="0">
              <a:buNone/>
            </a:pPr>
            <a:endParaRPr lang="pt-B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6897" y="2348880"/>
            <a:ext cx="56483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610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smtClean="0"/>
              <a:t>O que é governança:</a:t>
            </a:r>
          </a:p>
          <a:p>
            <a:pPr marL="0" indent="0">
              <a:buNone/>
            </a:pPr>
            <a:endParaRPr lang="pt-BR"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6770" y="2924944"/>
            <a:ext cx="64770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773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smtClean="0"/>
              <a:t>O que é governança:</a:t>
            </a:r>
          </a:p>
          <a:p>
            <a:pPr marL="0" indent="0">
              <a:buNone/>
            </a:pPr>
            <a:endParaRPr lang="pt-BR" dirty="0"/>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538" y="2276872"/>
            <a:ext cx="7400925"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5490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smtClean="0"/>
              <a:t>O que é governança:</a:t>
            </a:r>
          </a:p>
          <a:p>
            <a:pPr marL="0" indent="0">
              <a:buNone/>
            </a:pPr>
            <a:endParaRPr lang="pt-BR"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8" y="2348880"/>
            <a:ext cx="7248525"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89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smtClean="0"/>
              <a:t>O que é governança:</a:t>
            </a:r>
          </a:p>
          <a:p>
            <a:pPr marL="0" indent="0">
              <a:buNone/>
            </a:pPr>
            <a:endParaRPr lang="pt-BR" dirty="0"/>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925" y="2348880"/>
            <a:ext cx="729615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4310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a:t>G</a:t>
            </a:r>
            <a:r>
              <a:rPr lang="pt-BR" dirty="0" smtClean="0"/>
              <a:t>overnança: conjunto de ações diversas</a:t>
            </a:r>
          </a:p>
          <a:p>
            <a:pPr marL="0" indent="0">
              <a:buNone/>
            </a:pPr>
            <a:endParaRPr lang="pt-BR"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812" y="2564904"/>
            <a:ext cx="6810375"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6205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a:t>G</a:t>
            </a:r>
            <a:r>
              <a:rPr lang="pt-BR" smtClean="0"/>
              <a:t>overnança: conjunto de ações diversas</a:t>
            </a:r>
            <a:endParaRPr lang="pt-BR" dirty="0" smtClean="0"/>
          </a:p>
          <a:p>
            <a:pPr marL="0" indent="0">
              <a:buNone/>
            </a:pPr>
            <a:endParaRPr lang="pt-BR" dirty="0"/>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474" y="2996952"/>
            <a:ext cx="5705475"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82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t>
            </a:r>
            <a:endParaRPr lang="pt-BR" dirty="0"/>
          </a:p>
        </p:txBody>
      </p:sp>
      <p:sp>
        <p:nvSpPr>
          <p:cNvPr id="3" name="Marcador de Posição de Conteúdo 2"/>
          <p:cNvSpPr>
            <a:spLocks noGrp="1"/>
          </p:cNvSpPr>
          <p:nvPr>
            <p:ph idx="1"/>
          </p:nvPr>
        </p:nvSpPr>
        <p:spPr/>
        <p:txBody>
          <a:bodyPr/>
          <a:lstStyle/>
          <a:p>
            <a:pPr marL="0" indent="0">
              <a:buNone/>
            </a:pPr>
            <a:r>
              <a:rPr lang="pt-BR" dirty="0"/>
              <a:t>G</a:t>
            </a:r>
            <a:r>
              <a:rPr lang="pt-BR" dirty="0" smtClean="0"/>
              <a:t>overnança: Vários projetos</a:t>
            </a:r>
          </a:p>
          <a:p>
            <a:pPr marL="0" indent="0">
              <a:buNone/>
            </a:pPr>
            <a:endParaRPr lang="pt-BR" dirty="0"/>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780928"/>
            <a:ext cx="6705600"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9884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e">
  <a:themeElements>
    <a:clrScheme name="Claridade">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á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e">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140</TotalTime>
  <Words>320</Words>
  <Application>Microsoft Office PowerPoint</Application>
  <PresentationFormat>Apresentação no Ecrã (4:3)</PresentationFormat>
  <Paragraphs>60</Paragraphs>
  <Slides>16</Slides>
  <Notes>0</Notes>
  <HiddenSlides>0</HiddenSlides>
  <MMClips>0</MMClips>
  <ScaleCrop>false</ScaleCrop>
  <HeadingPairs>
    <vt:vector size="4" baseType="variant">
      <vt:variant>
        <vt:lpstr>Tema</vt:lpstr>
      </vt:variant>
      <vt:variant>
        <vt:i4>1</vt:i4>
      </vt:variant>
      <vt:variant>
        <vt:lpstr>Títulos dos diapositivos</vt:lpstr>
      </vt:variant>
      <vt:variant>
        <vt:i4>16</vt:i4>
      </vt:variant>
    </vt:vector>
  </HeadingPairs>
  <TitlesOfParts>
    <vt:vector size="17" baseType="lpstr">
      <vt:lpstr>Claridade</vt:lpstr>
      <vt:lpstr>Infraestrutura de tecnologia da informação</vt:lpstr>
      <vt:lpstr>Definições – </vt:lpstr>
      <vt:lpstr>Definições – </vt:lpstr>
      <vt:lpstr>Definições – </vt:lpstr>
      <vt:lpstr>Definições – </vt:lpstr>
      <vt:lpstr>Definições – </vt:lpstr>
      <vt:lpstr>Definições – </vt:lpstr>
      <vt:lpstr>Definições – </vt:lpstr>
      <vt:lpstr>Definições – </vt:lpstr>
      <vt:lpstr>Definições – </vt:lpstr>
      <vt:lpstr>Definições – </vt:lpstr>
      <vt:lpstr>Definições – </vt:lpstr>
      <vt:lpstr>Definições – </vt:lpstr>
      <vt:lpstr>Definições – </vt:lpstr>
      <vt:lpstr>Definições – </vt:lpstr>
      <vt:lpstr>Definições –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Infraestrutura de tecnologia da informação</dc:title>
  <dc:creator>diovani</dc:creator>
  <cp:lastModifiedBy>diovani</cp:lastModifiedBy>
  <cp:revision>18</cp:revision>
  <dcterms:created xsi:type="dcterms:W3CDTF">2014-03-17T13:02:27Z</dcterms:created>
  <dcterms:modified xsi:type="dcterms:W3CDTF">2014-03-17T19:08:44Z</dcterms:modified>
</cp:coreProperties>
</file>