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AD61E-BD94-4525-97E7-1DE5B3379A4F}" type="datetimeFigureOut">
              <a:rPr lang="pt-BR" smtClean="0"/>
              <a:t>01/06/2016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F050-D940-4E77-99E3-1E43950F58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pt-BR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pt-BR" noProof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352" y="6237312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B7449B-E9EA-4C50-94B3-78E06B0576CB}" type="datetime7">
              <a:rPr lang="pt-BR" smtClean="0"/>
              <a:t>jun-16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A380EE-AE36-472D-8F99-37D8D0496F12}" type="datetime7">
              <a:rPr lang="pt-BR" smtClean="0"/>
              <a:t>jun-16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2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multimédia</a:t>
            </a:r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13456-AD7D-437C-8ED9-A5F2E85D5091}" type="datetime7">
              <a:rPr lang="pt-BR" smtClean="0"/>
              <a:t>jun-16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1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1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7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836AC8-B160-4FB6-899D-C1EF004428E3}" type="datetime7">
              <a:rPr lang="pt-BR" smtClean="0"/>
              <a:t>jun-16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23731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Optativa</a:t>
            </a:r>
            <a:br>
              <a:rPr lang="pt-BR" sz="3600" dirty="0" smtClean="0"/>
            </a:br>
            <a:r>
              <a:rPr lang="pt-BR" sz="3600" dirty="0" smtClean="0"/>
              <a:t>Cabeamento estruturado e fibras ópticas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7062936" cy="1981200"/>
          </a:xfrm>
        </p:spPr>
        <p:txBody>
          <a:bodyPr/>
          <a:lstStyle/>
          <a:p>
            <a:r>
              <a:rPr lang="pt-BR" b="1" dirty="0" smtClean="0"/>
              <a:t>Aula </a:t>
            </a:r>
            <a:r>
              <a:rPr lang="pt-BR" b="1" dirty="0" smtClean="0"/>
              <a:t>8</a:t>
            </a:r>
            <a:r>
              <a:rPr lang="pt-BR" b="1" dirty="0" smtClean="0"/>
              <a:t>: Práticas de instalação</a:t>
            </a:r>
          </a:p>
          <a:p>
            <a:r>
              <a:rPr lang="pt-BR" sz="2400" dirty="0" smtClean="0"/>
              <a:t>Prof</a:t>
            </a:r>
            <a:r>
              <a:rPr lang="pt-BR" sz="2400" dirty="0" smtClean="0"/>
              <a:t>. </a:t>
            </a:r>
            <a:r>
              <a:rPr lang="pt-BR" sz="2400" dirty="0" err="1" smtClean="0"/>
              <a:t>Diovani</a:t>
            </a:r>
            <a:r>
              <a:rPr lang="pt-BR" sz="2400" dirty="0" smtClean="0"/>
              <a:t> </a:t>
            </a:r>
            <a:r>
              <a:rPr lang="pt-BR" sz="2400" dirty="0" err="1" smtClean="0"/>
              <a:t>Milhorim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648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metálico</a:t>
            </a:r>
          </a:p>
          <a:p>
            <a:pPr marL="0" indent="0">
              <a:buNone/>
            </a:pPr>
            <a:endParaRPr lang="pt-BR" sz="2200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7378052" cy="42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70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metálico</a:t>
            </a:r>
          </a:p>
          <a:p>
            <a:pPr marL="0" indent="0">
              <a:buNone/>
            </a:pPr>
            <a:endParaRPr lang="pt-BR" sz="2200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492896"/>
            <a:ext cx="7128792" cy="40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14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metálico</a:t>
            </a:r>
          </a:p>
          <a:p>
            <a:pPr marL="0" indent="0">
              <a:buNone/>
            </a:pPr>
            <a:endParaRPr lang="pt-BR" sz="2200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564904"/>
            <a:ext cx="6768752" cy="406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45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metálico</a:t>
            </a:r>
          </a:p>
          <a:p>
            <a:pPr marL="0" indent="0">
              <a:buNone/>
            </a:pPr>
            <a:endParaRPr lang="pt-BR" sz="2200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461929"/>
            <a:ext cx="7056784" cy="41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8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óptico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200" dirty="0" smtClean="0"/>
              <a:t>As seguintes práticas de instalação devem ser seguidas para que o desempenho do cabeamento óptico seja assegurado após sua instalação:</a:t>
            </a:r>
          </a:p>
          <a:p>
            <a:pPr marL="0" indent="0">
              <a:buNone/>
            </a:pPr>
            <a:r>
              <a:rPr lang="pt-BR" sz="2200" dirty="0" smtClean="0"/>
              <a:t>	</a:t>
            </a:r>
          </a:p>
          <a:p>
            <a:r>
              <a:rPr lang="pt-BR" sz="2200" dirty="0" smtClean="0"/>
              <a:t>Curvatura mínima (repouso) &gt;= 25mm</a:t>
            </a:r>
          </a:p>
          <a:p>
            <a:r>
              <a:rPr lang="pt-BR" sz="2200" dirty="0" smtClean="0"/>
              <a:t>Curvatura </a:t>
            </a:r>
            <a:r>
              <a:rPr lang="pt-BR" sz="2200" dirty="0" err="1" smtClean="0"/>
              <a:t>mínmina</a:t>
            </a:r>
            <a:r>
              <a:rPr lang="pt-BR" sz="2200" dirty="0" smtClean="0"/>
              <a:t> (lançamento) &gt;= 50 mm</a:t>
            </a:r>
          </a:p>
          <a:p>
            <a:r>
              <a:rPr lang="pt-BR" sz="2200" dirty="0" smtClean="0"/>
              <a:t>Força tração máxima &lt; 222 N</a:t>
            </a:r>
          </a:p>
          <a:p>
            <a:endParaRPr lang="pt-BR" sz="2200" dirty="0"/>
          </a:p>
          <a:p>
            <a:pPr marL="0" indent="0">
              <a:buNone/>
            </a:pPr>
            <a:r>
              <a:rPr lang="pt-BR" sz="2200" dirty="0" smtClean="0"/>
              <a:t>Considerando cabo de 2 ou 4 fibras em cabeamento horizontal (FTTD).</a:t>
            </a:r>
          </a:p>
          <a:p>
            <a:pPr marL="0" indent="0">
              <a:buNone/>
            </a:pPr>
            <a:endParaRPr lang="pt-BR" sz="2200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80575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óptico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200" dirty="0" smtClean="0"/>
              <a:t>Norma ANSI / TIA – 568-C.0</a:t>
            </a:r>
            <a:endParaRPr lang="pt-BR" sz="2200" dirty="0"/>
          </a:p>
          <a:p>
            <a:pPr marL="0" indent="0">
              <a:buNone/>
            </a:pPr>
            <a:r>
              <a:rPr lang="pt-BR" sz="2200" dirty="0" smtClean="0"/>
              <a:t>Todos outros cabos internos: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000" dirty="0" smtClean="0"/>
              <a:t>Repouso – Raio mínimo &gt;= 10x seu diâmetro externo</a:t>
            </a:r>
          </a:p>
          <a:p>
            <a:pPr marL="0" indent="0">
              <a:buNone/>
            </a:pPr>
            <a:r>
              <a:rPr lang="pt-BR" sz="2000" dirty="0" smtClean="0"/>
              <a:t>Lançamento – Raio mínimo &gt;= 20x seu diâmetro externo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Tração &gt; 220N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6967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óptico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200" dirty="0" smtClean="0"/>
              <a:t>Norma ANSI / TIA – 568-C.0</a:t>
            </a:r>
            <a:endParaRPr lang="pt-BR" sz="2200" dirty="0"/>
          </a:p>
          <a:p>
            <a:pPr marL="0" indent="0">
              <a:buNone/>
            </a:pPr>
            <a:r>
              <a:rPr lang="pt-BR" sz="2200" dirty="0" smtClean="0"/>
              <a:t>Todos outros cabos externos: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000" dirty="0" smtClean="0"/>
              <a:t>Repouso – Raio mínimo &gt;= 10x seu diâmetro externo</a:t>
            </a:r>
          </a:p>
          <a:p>
            <a:pPr marL="0" indent="0">
              <a:buNone/>
            </a:pPr>
            <a:r>
              <a:rPr lang="pt-BR" sz="2000" dirty="0" smtClean="0"/>
              <a:t>Lançamento – Raio mínimo &gt;= 20x seu diâmetro externo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Tração &gt; 2670N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3454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óptico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200" dirty="0" smtClean="0"/>
              <a:t>Norma ANSI / TIA – 568-C.0</a:t>
            </a:r>
            <a:endParaRPr lang="pt-BR" sz="2200" dirty="0"/>
          </a:p>
          <a:p>
            <a:pPr marL="0" indent="0">
              <a:buNone/>
            </a:pPr>
            <a:r>
              <a:rPr lang="pt-BR" sz="2200" dirty="0" smtClean="0"/>
              <a:t>Todos outros cabos Indoor-Outdoor: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000" dirty="0" smtClean="0"/>
              <a:t>Repouso – Raio mínimo &gt;= 10x seu diâmetro externo</a:t>
            </a:r>
          </a:p>
          <a:p>
            <a:pPr marL="0" indent="0">
              <a:buNone/>
            </a:pPr>
            <a:r>
              <a:rPr lang="pt-BR" sz="2000" dirty="0" smtClean="0"/>
              <a:t>Lançamento – Raio mínimo &gt;= 20x seu diâmetro externo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Cabo com mais de 12 fibras - </a:t>
            </a:r>
            <a:r>
              <a:rPr lang="pt-BR" sz="2000" dirty="0" smtClean="0"/>
              <a:t>Tração &gt; 2670N</a:t>
            </a:r>
          </a:p>
          <a:p>
            <a:pPr marL="0" indent="0">
              <a:buNone/>
            </a:pPr>
            <a:r>
              <a:rPr lang="pt-BR" sz="2000" dirty="0"/>
              <a:t>Cabo com </a:t>
            </a:r>
            <a:r>
              <a:rPr lang="pt-BR" sz="2000" dirty="0" smtClean="0"/>
              <a:t>menos </a:t>
            </a:r>
            <a:r>
              <a:rPr lang="pt-BR" sz="2000" dirty="0"/>
              <a:t>de 12 fibras - Tração </a:t>
            </a:r>
            <a:r>
              <a:rPr lang="pt-BR" sz="2000" dirty="0" smtClean="0"/>
              <a:t>&gt; 1335N</a:t>
            </a:r>
            <a:endParaRPr lang="pt-BR" sz="20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9844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óptico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400" dirty="0" smtClean="0"/>
              <a:t>Distribuição do cabeamento óptico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Cada segmento de cabo deve ser instalado de modo que as fibras pares sejam terminadas na posição A em um extremo do enlace e na posição B no outro extremo.</a:t>
            </a:r>
            <a:endParaRPr lang="pt-BR" sz="24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5341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óptico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400" dirty="0" smtClean="0"/>
              <a:t>Distribuição do cabeamento óptico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74888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7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Introdução: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564904"/>
            <a:ext cx="720080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4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óptico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400" dirty="0" smtClean="0"/>
              <a:t>Patch-</a:t>
            </a:r>
            <a:r>
              <a:rPr lang="pt-BR" sz="2400" dirty="0" err="1" smtClean="0"/>
              <a:t>cord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Os patch-</a:t>
            </a:r>
            <a:r>
              <a:rPr lang="pt-BR" sz="2400" dirty="0" err="1" smtClean="0"/>
              <a:t>cord</a:t>
            </a:r>
            <a:r>
              <a:rPr lang="pt-BR" sz="2400" dirty="0" smtClean="0"/>
              <a:t> devem ser fabricados com cabos de duas fibras do mesmo tipo usadas no enlace e com conectores ópticos instalados em ambos os  extremos. Devem ser montado em orientação crossover (posições A e B invertidas)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1501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óptico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400" dirty="0" smtClean="0"/>
              <a:t>Patch-</a:t>
            </a:r>
            <a:r>
              <a:rPr lang="pt-BR" sz="2400" dirty="0" err="1" smtClean="0"/>
              <a:t>cord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17032"/>
            <a:ext cx="6696744" cy="25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37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óptico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400" dirty="0" smtClean="0"/>
              <a:t>Patch-</a:t>
            </a:r>
            <a:r>
              <a:rPr lang="pt-BR" sz="2400" dirty="0" err="1" smtClean="0"/>
              <a:t>cord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89901"/>
            <a:ext cx="6336704" cy="32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1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óptico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400" b="1" dirty="0" smtClean="0"/>
              <a:t>Terminadores de conectores ópticos em campo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A terminação de conectores ópticos em campo é reconhecido por norma mas evitado  sempre que possível pelos instaladores pela dificuldade de realização da tarefa e em se garantir a qualidade do serviço executado.</a:t>
            </a:r>
          </a:p>
          <a:p>
            <a:pPr marL="0" indent="0">
              <a:buNone/>
            </a:pPr>
            <a:r>
              <a:rPr lang="pt-BR" sz="2400" dirty="0" smtClean="0"/>
              <a:t>Sempre que possível realize emendas </a:t>
            </a:r>
            <a:r>
              <a:rPr lang="pt-BR" sz="2400" dirty="0"/>
              <a:t>ó</a:t>
            </a:r>
            <a:r>
              <a:rPr lang="pt-BR" sz="2400" dirty="0" smtClean="0"/>
              <a:t>pticas em patch-</a:t>
            </a:r>
            <a:r>
              <a:rPr lang="pt-BR" sz="2400" dirty="0" err="1" smtClean="0"/>
              <a:t>cord</a:t>
            </a:r>
            <a:r>
              <a:rPr lang="pt-BR" sz="2400" dirty="0"/>
              <a:t>.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8565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200" b="1" dirty="0"/>
              <a:t>Encaminhamentos e espaços: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As normas trazem diretrizes e recomendações quanto  às práticas de instalação e encaminhamento dos cabos, aterramento, espaço e organização de cabos em racks e gabinetes. 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3853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/>
              <a:t>Encaminhamentos e espaços: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Espaços entre racks e gabinetes devem permitir serviços de manutenção. </a:t>
            </a:r>
          </a:p>
          <a:p>
            <a:pPr marL="0" indent="0" algn="just">
              <a:buNone/>
            </a:pPr>
            <a:r>
              <a:rPr lang="pt-BR" sz="2400" dirty="0" smtClean="0"/>
              <a:t>Em geral se considera o espaço necessário para se abrir a porta do gabinete ou remover as laterais sem que se esbarre em outros racks.</a:t>
            </a:r>
            <a:endParaRPr lang="pt-BR" sz="2400" dirty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52313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/>
              <a:t>Encaminhamentos e espaços: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000" dirty="0" smtClean="0"/>
              <a:t>Os cabos devem ser lançados em canalizações dedicas a eles  e suportadas por estrutura pr</a:t>
            </a:r>
            <a:r>
              <a:rPr lang="pt-BR" sz="2000" dirty="0" smtClean="0"/>
              <a:t>ópria sem compartilhar estes encaminhamentos com outros sistemas.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Encaminhamento interno: </a:t>
            </a:r>
            <a:r>
              <a:rPr lang="pt-BR" sz="2000" dirty="0" err="1" smtClean="0"/>
              <a:t>conduítes</a:t>
            </a:r>
            <a:r>
              <a:rPr lang="pt-BR" sz="2000" dirty="0" smtClean="0"/>
              <a:t> fechados e calhas externas são aceitas.</a:t>
            </a:r>
          </a:p>
          <a:p>
            <a:pPr marL="0" indent="0" algn="just">
              <a:buNone/>
            </a:pPr>
            <a:r>
              <a:rPr lang="pt-BR" sz="2000" dirty="0" smtClean="0"/>
              <a:t>Encaminhamento externo: </a:t>
            </a:r>
            <a:r>
              <a:rPr lang="pt-BR" sz="2000" dirty="0" err="1" smtClean="0"/>
              <a:t>conduítes</a:t>
            </a:r>
            <a:r>
              <a:rPr lang="pt-BR" sz="2000" dirty="0" smtClean="0"/>
              <a:t> fechados aceitos. </a:t>
            </a:r>
            <a:endParaRPr lang="pt-BR" sz="2000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8206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/>
              <a:t>Encaminhamentos e espaços: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Linhas gerais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000" dirty="0" smtClean="0"/>
              <a:t>Instalação em gancho J: não causar deformação</a:t>
            </a:r>
          </a:p>
          <a:p>
            <a:r>
              <a:rPr lang="pt-BR" sz="2000" dirty="0" smtClean="0"/>
              <a:t>Esteira ou bandeja: 50% de ocupação</a:t>
            </a:r>
          </a:p>
          <a:p>
            <a:r>
              <a:rPr lang="pt-BR" sz="2000" dirty="0" err="1" smtClean="0"/>
              <a:t>Conduíte</a:t>
            </a:r>
            <a:r>
              <a:rPr lang="pt-BR" sz="2000" dirty="0" smtClean="0"/>
              <a:t>: tabela.</a:t>
            </a:r>
          </a:p>
          <a:p>
            <a:r>
              <a:rPr lang="pt-BR" sz="2000" dirty="0" smtClean="0"/>
              <a:t>Teto: manter distância mínima do teto </a:t>
            </a:r>
          </a:p>
          <a:p>
            <a:r>
              <a:rPr lang="pt-BR" sz="2000" dirty="0" smtClean="0"/>
              <a:t>Alimentação elétrica: manter distância segura</a:t>
            </a:r>
          </a:p>
          <a:p>
            <a:r>
              <a:rPr lang="pt-BR" sz="2000" dirty="0" smtClean="0"/>
              <a:t>Canaletas aparentes: 40% de ocupação (nunca superior a 60%)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21555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/>
              <a:t>Encaminhamentos e espaços: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7200800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2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Instalação dos cabos e do  Hardware de conexão: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636912"/>
            <a:ext cx="7128793" cy="38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Instalação dos cabos e do  Hardware de conexão: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72" y="2492896"/>
            <a:ext cx="7272808" cy="419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85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Instalação dos cabos e do  Hardware de conexão: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420888"/>
            <a:ext cx="7128792" cy="437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0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metálico</a:t>
            </a:r>
          </a:p>
          <a:p>
            <a:pPr marL="0" indent="0">
              <a:buNone/>
            </a:pPr>
            <a:endParaRPr lang="pt-BR" sz="2200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734481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88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metálico</a:t>
            </a:r>
          </a:p>
          <a:p>
            <a:pPr marL="0" indent="0">
              <a:buNone/>
            </a:pPr>
            <a:endParaRPr lang="pt-BR" sz="2200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984776" cy="426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31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metálico</a:t>
            </a:r>
          </a:p>
          <a:p>
            <a:pPr marL="0" indent="0">
              <a:buNone/>
            </a:pPr>
            <a:endParaRPr lang="pt-BR" sz="2200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76875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4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Práticas de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200" b="1" dirty="0" smtClean="0"/>
              <a:t>Práticas de instalação de cabeamento metálico</a:t>
            </a:r>
          </a:p>
          <a:p>
            <a:pPr marL="0" indent="0">
              <a:buNone/>
            </a:pPr>
            <a:endParaRPr lang="pt-BR" sz="2200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7"/>
            <a:ext cx="725388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244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3065</TotalTime>
  <Words>667</Words>
  <Application>Microsoft Office PowerPoint</Application>
  <PresentationFormat>Apresentação na tela (4:3)</PresentationFormat>
  <Paragraphs>165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Tema1</vt:lpstr>
      <vt:lpstr>Optativa Cabeamento estruturado e fibras ópticas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  <vt:lpstr>Práticas de instalação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</dc:title>
  <dc:creator>diovani</dc:creator>
  <cp:lastModifiedBy>DIOVANI DOS SANTOS MILHORIM</cp:lastModifiedBy>
  <cp:revision>134</cp:revision>
  <dcterms:created xsi:type="dcterms:W3CDTF">2012-11-12T17:59:34Z</dcterms:created>
  <dcterms:modified xsi:type="dcterms:W3CDTF">2016-06-01T14:41:50Z</dcterms:modified>
</cp:coreProperties>
</file>