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AD61E-BD94-4525-97E7-1DE5B3379A4F}" type="datetimeFigureOut">
              <a:rPr lang="pt-BR" smtClean="0"/>
              <a:t>20/04/2016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F050-D940-4E77-99E3-1E43950F58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9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</a:t>
            </a:r>
            <a:endParaRPr lang="pt-BR" noProof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PT" noProof="0" smtClean="0"/>
              <a:t>Faça clique para editar o estilo</a:t>
            </a:r>
            <a:endParaRPr lang="pt-BR" noProof="0" smtClean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352" y="6237312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5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B7449B-E9EA-4C50-94B3-78E06B0576CB}" type="datetime7">
              <a:rPr lang="pt-BR" smtClean="0"/>
              <a:t>abr-16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7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EA380EE-AE36-472D-8F99-37D8D0496F12}" type="datetime7">
              <a:rPr lang="pt-BR" smtClean="0"/>
              <a:t>abr-16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92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1066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/>
          <a:p>
            <a:pPr lvl="0"/>
            <a:r>
              <a:rPr lang="pt-PT" noProof="0" smtClean="0"/>
              <a:t>Clique no ícone para adicionar multimédia</a:t>
            </a:r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13456-AD7D-437C-8ED9-A5F2E85D5091}" type="datetime7">
              <a:rPr lang="pt-BR" smtClean="0"/>
              <a:t>abr-16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14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6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1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47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8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8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836AC8-B160-4FB6-899D-C1EF004428E3}" type="datetime7">
              <a:rPr lang="pt-BR" smtClean="0"/>
              <a:t>abr-16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23731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Optativa</a:t>
            </a:r>
            <a:br>
              <a:rPr lang="pt-BR" sz="3600" dirty="0" smtClean="0"/>
            </a:br>
            <a:r>
              <a:rPr lang="pt-BR" sz="3600" dirty="0" smtClean="0"/>
              <a:t>Cabeamento estruturado e fibras ópticas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7062936" cy="1981200"/>
          </a:xfrm>
        </p:spPr>
        <p:txBody>
          <a:bodyPr/>
          <a:lstStyle/>
          <a:p>
            <a:r>
              <a:rPr lang="pt-BR" b="1" dirty="0" smtClean="0"/>
              <a:t>Aula </a:t>
            </a:r>
            <a:r>
              <a:rPr lang="pt-BR" b="1" dirty="0"/>
              <a:t>6</a:t>
            </a:r>
            <a:r>
              <a:rPr lang="pt-BR" b="1" dirty="0" smtClean="0"/>
              <a:t>: </a:t>
            </a:r>
            <a:r>
              <a:rPr lang="pt-BR" b="1" dirty="0" smtClean="0"/>
              <a:t>Fundamentos de comunicação óptica</a:t>
            </a:r>
            <a:r>
              <a:rPr lang="pt-BR" b="1" dirty="0" smtClean="0"/>
              <a:t>. (continuação)</a:t>
            </a:r>
            <a:endParaRPr lang="pt-BR" b="1" dirty="0" smtClean="0"/>
          </a:p>
          <a:p>
            <a:endParaRPr lang="pt-BR" b="1" dirty="0" smtClean="0"/>
          </a:p>
          <a:p>
            <a:pPr algn="just"/>
            <a:r>
              <a:rPr lang="pt-BR" sz="2400" dirty="0" smtClean="0"/>
              <a:t>Prof. </a:t>
            </a:r>
            <a:r>
              <a:rPr lang="pt-BR" sz="2400" dirty="0" err="1" smtClean="0"/>
              <a:t>Diovani</a:t>
            </a:r>
            <a:r>
              <a:rPr lang="pt-BR" sz="2400" dirty="0" smtClean="0"/>
              <a:t> </a:t>
            </a:r>
            <a:r>
              <a:rPr lang="pt-BR" sz="2400" dirty="0" err="1" smtClean="0"/>
              <a:t>Milhorim</a:t>
            </a:r>
            <a:endParaRPr lang="pt-BR" sz="2400" dirty="0" smtClean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648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Atenuação</a:t>
            </a:r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endParaRPr lang="pt-BR" sz="2400" dirty="0"/>
          </a:p>
          <a:p>
            <a:pPr marL="0" indent="0">
              <a:buNone/>
              <a:defRPr/>
            </a:pPr>
            <a:endParaRPr lang="pt-BR" sz="2400" dirty="0"/>
          </a:p>
          <a:p>
            <a:pPr marL="0" indent="0">
              <a:buNone/>
              <a:defRPr/>
            </a:pPr>
            <a:endParaRPr lang="pt-BR" sz="2400" dirty="0" smtClean="0"/>
          </a:p>
          <a:p>
            <a:pPr marL="0" indent="0">
              <a:buNone/>
              <a:defRPr/>
            </a:pPr>
            <a:endParaRPr lang="pt-BR" sz="18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76875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15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Atenuação</a:t>
            </a:r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r>
              <a:rPr lang="pt-BR" sz="2400" dirty="0" smtClean="0"/>
              <a:t>Principais mecanismos responsáveis pela atenuação:</a:t>
            </a:r>
          </a:p>
          <a:p>
            <a:pPr>
              <a:defRPr/>
            </a:pPr>
            <a:r>
              <a:rPr lang="pt-BR" sz="2400" dirty="0" smtClean="0"/>
              <a:t>Absorção</a:t>
            </a:r>
          </a:p>
          <a:p>
            <a:pPr>
              <a:defRPr/>
            </a:pPr>
            <a:r>
              <a:rPr lang="pt-BR" sz="2400" dirty="0" err="1" smtClean="0"/>
              <a:t>Scattering</a:t>
            </a:r>
            <a:endParaRPr lang="pt-BR" sz="2400" dirty="0" smtClean="0"/>
          </a:p>
          <a:p>
            <a:pPr>
              <a:defRPr/>
            </a:pPr>
            <a:r>
              <a:rPr lang="pt-BR" sz="2400" dirty="0" smtClean="0"/>
              <a:t>Perda por curvatura (micro e macro).</a:t>
            </a:r>
          </a:p>
          <a:p>
            <a:pPr>
              <a:defRPr/>
            </a:pPr>
            <a:r>
              <a:rPr lang="pt-BR" sz="2400" dirty="0" smtClean="0"/>
              <a:t>Perda por radiação (acoplamento de modos)</a:t>
            </a:r>
          </a:p>
          <a:p>
            <a:pPr>
              <a:defRPr/>
            </a:pPr>
            <a:r>
              <a:rPr lang="pt-BR" sz="2400" dirty="0" smtClean="0"/>
              <a:t>Perda pro </a:t>
            </a:r>
            <a:r>
              <a:rPr lang="pt-BR" sz="2400" dirty="0" err="1" smtClean="0"/>
              <a:t>leaky-rays</a:t>
            </a:r>
            <a:r>
              <a:rPr lang="pt-BR" sz="2400" dirty="0" smtClean="0"/>
              <a:t>.</a:t>
            </a:r>
            <a:endParaRPr lang="pt-BR" sz="2400" dirty="0"/>
          </a:p>
          <a:p>
            <a:pPr marL="0" indent="0">
              <a:buNone/>
              <a:defRPr/>
            </a:pPr>
            <a:endParaRPr lang="pt-BR" sz="2400" dirty="0"/>
          </a:p>
          <a:p>
            <a:pPr marL="0" indent="0">
              <a:buNone/>
              <a:defRPr/>
            </a:pPr>
            <a:endParaRPr lang="pt-BR" sz="2400" dirty="0" smtClean="0"/>
          </a:p>
          <a:p>
            <a:pPr marL="0" indent="0">
              <a:buNone/>
              <a:defRPr/>
            </a:pPr>
            <a:endParaRPr lang="pt-BR" sz="18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7855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Atenuação</a:t>
            </a:r>
          </a:p>
          <a:p>
            <a:pPr marL="0" indent="0">
              <a:buNone/>
              <a:defRPr/>
            </a:pPr>
            <a:endParaRPr lang="pt-BR" sz="2400" b="1" dirty="0" smtClean="0"/>
          </a:p>
          <a:p>
            <a:pPr>
              <a:defRPr/>
            </a:pPr>
            <a:r>
              <a:rPr lang="pt-BR" sz="2400" dirty="0" smtClean="0"/>
              <a:t>Absorção</a:t>
            </a:r>
          </a:p>
          <a:p>
            <a:pPr lvl="1">
              <a:defRPr/>
            </a:pPr>
            <a:r>
              <a:rPr lang="pt-BR" sz="2200" dirty="0" smtClean="0"/>
              <a:t>Defeitos da estrutura atômica </a:t>
            </a:r>
          </a:p>
          <a:p>
            <a:pPr lvl="1">
              <a:defRPr/>
            </a:pPr>
            <a:r>
              <a:rPr lang="pt-BR" sz="2200" dirty="0" smtClean="0"/>
              <a:t>Extrínseca devido a impureza.</a:t>
            </a:r>
          </a:p>
          <a:p>
            <a:pPr lvl="1">
              <a:defRPr/>
            </a:pPr>
            <a:r>
              <a:rPr lang="pt-BR" sz="2200" dirty="0" smtClean="0"/>
              <a:t>Intrínseca devido a átomos do material da fibra</a:t>
            </a:r>
            <a:endParaRPr lang="pt-BR" sz="2200" dirty="0"/>
          </a:p>
          <a:p>
            <a:pPr marL="0" indent="0">
              <a:buNone/>
              <a:defRPr/>
            </a:pPr>
            <a:endParaRPr lang="pt-BR" sz="2400" dirty="0" smtClean="0"/>
          </a:p>
          <a:p>
            <a:pPr marL="0" indent="0">
              <a:buNone/>
              <a:defRPr/>
            </a:pPr>
            <a:endParaRPr lang="pt-BR" sz="18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6336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Atenuação</a:t>
            </a:r>
          </a:p>
          <a:p>
            <a:pPr marL="0" indent="0">
              <a:buNone/>
              <a:defRPr/>
            </a:pPr>
            <a:endParaRPr lang="pt-BR" sz="2400" b="1" dirty="0" smtClean="0"/>
          </a:p>
          <a:p>
            <a:pPr>
              <a:defRPr/>
            </a:pPr>
            <a:r>
              <a:rPr lang="pt-BR" sz="2400" dirty="0" smtClean="0"/>
              <a:t>Absorção</a:t>
            </a:r>
          </a:p>
          <a:p>
            <a:pPr lvl="1">
              <a:defRPr/>
            </a:pPr>
            <a:r>
              <a:rPr lang="pt-BR" sz="2200" dirty="0" smtClean="0"/>
              <a:t>Defeitos da estrutura atômica </a:t>
            </a:r>
          </a:p>
          <a:p>
            <a:pPr lvl="2">
              <a:defRPr/>
            </a:pPr>
            <a:r>
              <a:rPr lang="pt-BR" sz="2000" dirty="0" smtClean="0"/>
              <a:t>Defeitos encontrados na estrutura atômica da fibra tais como falta de átomos, densidade elevada de agrupamentos de átomos, etc...</a:t>
            </a:r>
          </a:p>
          <a:p>
            <a:pPr lvl="2">
              <a:defRPr/>
            </a:pPr>
            <a:r>
              <a:rPr lang="pt-BR" sz="2000" dirty="0" smtClean="0"/>
              <a:t>Geralmente são desprezíveis em comparação com outros fatores de atenuação por absorção.</a:t>
            </a:r>
            <a:endParaRPr lang="pt-BR" sz="18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3359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Atenuação</a:t>
            </a:r>
          </a:p>
          <a:p>
            <a:pPr marL="0" indent="0">
              <a:buNone/>
              <a:defRPr/>
            </a:pPr>
            <a:endParaRPr lang="pt-BR" sz="2400" b="1" dirty="0" smtClean="0"/>
          </a:p>
          <a:p>
            <a:pPr>
              <a:defRPr/>
            </a:pPr>
            <a:r>
              <a:rPr lang="pt-BR" sz="2400" dirty="0" smtClean="0"/>
              <a:t>Absorção</a:t>
            </a:r>
          </a:p>
          <a:p>
            <a:pPr lvl="1">
              <a:defRPr/>
            </a:pPr>
            <a:r>
              <a:rPr lang="pt-BR" sz="2200" dirty="0" smtClean="0"/>
              <a:t>Extrínseca devido a impureza.</a:t>
            </a:r>
          </a:p>
          <a:p>
            <a:pPr lvl="2">
              <a:defRPr/>
            </a:pPr>
            <a:r>
              <a:rPr lang="pt-BR" sz="2000" dirty="0" smtClean="0"/>
              <a:t>Atenuação provocada por impurezas, principalmente íons dos metais de transição (ferro, </a:t>
            </a:r>
            <a:r>
              <a:rPr lang="pt-BR" sz="2000" dirty="0" err="1" smtClean="0"/>
              <a:t>crómo</a:t>
            </a:r>
            <a:r>
              <a:rPr lang="pt-BR" sz="2000" dirty="0" smtClean="0"/>
              <a:t>, cobalto, níquel) provocando perdas de 1 a 10 </a:t>
            </a:r>
            <a:r>
              <a:rPr lang="pt-BR" sz="2000" dirty="0" err="1" smtClean="0"/>
              <a:t>db</a:t>
            </a:r>
            <a:r>
              <a:rPr lang="pt-BR" sz="2000" dirty="0"/>
              <a:t> </a:t>
            </a:r>
            <a:r>
              <a:rPr lang="pt-BR" sz="2000" dirty="0" smtClean="0"/>
              <a:t>(conforme concentração da impureza).</a:t>
            </a:r>
          </a:p>
          <a:p>
            <a:pPr lvl="2">
              <a:defRPr/>
            </a:pPr>
            <a:r>
              <a:rPr lang="pt-BR" sz="2000" dirty="0" smtClean="0"/>
              <a:t>Existe tam</a:t>
            </a:r>
            <a:r>
              <a:rPr lang="pt-BR" sz="2000" dirty="0" smtClean="0"/>
              <a:t>bém a atenuação por íons hidroxila.</a:t>
            </a:r>
            <a:endParaRPr lang="pt-BR" sz="18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9320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Atenuação</a:t>
            </a:r>
          </a:p>
          <a:p>
            <a:pPr marL="0" indent="0">
              <a:buNone/>
              <a:defRPr/>
            </a:pPr>
            <a:endParaRPr lang="pt-BR" sz="2400" b="1" dirty="0" smtClean="0"/>
          </a:p>
          <a:p>
            <a:pPr>
              <a:defRPr/>
            </a:pPr>
            <a:r>
              <a:rPr lang="pt-BR" sz="2400" dirty="0" smtClean="0"/>
              <a:t>Absorção</a:t>
            </a:r>
          </a:p>
          <a:p>
            <a:pPr lvl="1">
              <a:defRPr/>
            </a:pPr>
            <a:r>
              <a:rPr lang="pt-BR" sz="2200" dirty="0" smtClean="0"/>
              <a:t>Intrínseca devido a átomos do material da fibra</a:t>
            </a:r>
          </a:p>
          <a:p>
            <a:pPr lvl="2">
              <a:defRPr/>
            </a:pPr>
            <a:r>
              <a:rPr lang="pt-BR" sz="1800" dirty="0" smtClean="0"/>
              <a:t>Provocada pelos próprios átomos de sílica que compõem a fibra.  Para a  sílica a janela de baixa absorção se encontra entre 800 e 1600 </a:t>
            </a:r>
            <a:r>
              <a:rPr lang="pt-BR" sz="1800" dirty="0" err="1" smtClean="0"/>
              <a:t>nm</a:t>
            </a:r>
            <a:r>
              <a:rPr lang="pt-BR" sz="1800" dirty="0" smtClean="0"/>
              <a:t>.</a:t>
            </a:r>
            <a:endParaRPr lang="pt-BR" sz="1800" dirty="0"/>
          </a:p>
          <a:p>
            <a:pPr marL="0" indent="0">
              <a:buNone/>
              <a:defRPr/>
            </a:pPr>
            <a:endParaRPr lang="pt-BR" sz="2400" dirty="0" smtClean="0"/>
          </a:p>
          <a:p>
            <a:pPr marL="0" indent="0">
              <a:buNone/>
              <a:defRPr/>
            </a:pPr>
            <a:endParaRPr lang="pt-BR" sz="18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323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Atenuação</a:t>
            </a:r>
          </a:p>
          <a:p>
            <a:pPr marL="0" indent="0">
              <a:buNone/>
              <a:defRPr/>
            </a:pPr>
            <a:endParaRPr lang="pt-BR" sz="2400" b="1" dirty="0" smtClean="0"/>
          </a:p>
          <a:p>
            <a:pPr>
              <a:defRPr/>
            </a:pPr>
            <a:r>
              <a:rPr lang="pt-BR" sz="2400" dirty="0" err="1" smtClean="0"/>
              <a:t>Scattering</a:t>
            </a:r>
            <a:r>
              <a:rPr lang="pt-BR" sz="2400" dirty="0" smtClean="0"/>
              <a:t>:</a:t>
            </a:r>
          </a:p>
          <a:p>
            <a:pPr lvl="1" algn="just">
              <a:defRPr/>
            </a:pPr>
            <a:r>
              <a:rPr lang="pt-BR" sz="2200" dirty="0" err="1" smtClean="0"/>
              <a:t>Scattering</a:t>
            </a:r>
            <a:r>
              <a:rPr lang="pt-BR" sz="2200" dirty="0" smtClean="0"/>
              <a:t> ou Rayleigh </a:t>
            </a:r>
            <a:r>
              <a:rPr lang="pt-BR" sz="2200" dirty="0" err="1" smtClean="0"/>
              <a:t>scattering</a:t>
            </a:r>
            <a:r>
              <a:rPr lang="pt-BR" sz="2200" dirty="0" smtClean="0"/>
              <a:t> é o espalhamento do modo de luz provocado por variações microscópicas na densidade do material, variação na composição ou defeito estrutural da fibra. </a:t>
            </a:r>
          </a:p>
          <a:p>
            <a:pPr lvl="1" algn="just">
              <a:defRPr/>
            </a:pPr>
            <a:r>
              <a:rPr lang="pt-BR" sz="2200" dirty="0" smtClean="0"/>
              <a:t>A potência óptica (ou parte dela) é transferida de um modo a outro. </a:t>
            </a:r>
          </a:p>
          <a:p>
            <a:pPr marL="0" indent="0">
              <a:buNone/>
              <a:defRPr/>
            </a:pPr>
            <a:endParaRPr lang="pt-BR" sz="18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564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Atenuação</a:t>
            </a:r>
          </a:p>
          <a:p>
            <a:pPr marL="0" indent="0">
              <a:buNone/>
              <a:defRPr/>
            </a:pPr>
            <a:endParaRPr lang="pt-BR" sz="2400" b="1" dirty="0" smtClean="0"/>
          </a:p>
          <a:p>
            <a:pPr>
              <a:defRPr/>
            </a:pPr>
            <a:r>
              <a:rPr lang="pt-BR" sz="2400" dirty="0" smtClean="0"/>
              <a:t>Perda por curvatura (macro e micro)</a:t>
            </a:r>
          </a:p>
          <a:p>
            <a:pPr lvl="1">
              <a:defRPr/>
            </a:pPr>
            <a:r>
              <a:rPr lang="pt-BR" sz="2000" dirty="0" smtClean="0"/>
              <a:t>Provocada toda vez que o modo de luz se choca com a interface da casca em </a:t>
            </a:r>
            <a:r>
              <a:rPr lang="pt-BR" sz="2000" dirty="0" err="1" smtClean="0"/>
              <a:t>micro-curvaturas</a:t>
            </a:r>
            <a:r>
              <a:rPr lang="pt-BR" sz="2000" dirty="0" smtClean="0"/>
              <a:t> do material ou em curvatura maiores (defeitos).</a:t>
            </a:r>
          </a:p>
          <a:p>
            <a:pPr lvl="1">
              <a:defRPr/>
            </a:pPr>
            <a:endParaRPr lang="pt-BR" sz="18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5038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Atenuação</a:t>
            </a:r>
          </a:p>
          <a:p>
            <a:pPr marL="0" indent="0">
              <a:buNone/>
              <a:defRPr/>
            </a:pPr>
            <a:endParaRPr lang="pt-BR" sz="2400" b="1" dirty="0" smtClean="0"/>
          </a:p>
          <a:p>
            <a:pPr>
              <a:defRPr/>
            </a:pPr>
            <a:r>
              <a:rPr lang="pt-BR" sz="2400" dirty="0" smtClean="0"/>
              <a:t>Perda por radiação ou acoplamento de modos.</a:t>
            </a:r>
          </a:p>
          <a:p>
            <a:pPr lvl="1">
              <a:defRPr/>
            </a:pPr>
            <a:r>
              <a:rPr lang="pt-BR" sz="1600" dirty="0" smtClean="0"/>
              <a:t>Causada por deformação (micro curvatura aleatória) microscópica da fibra que provoca a junção (acoplamento) de modos vizinhos. </a:t>
            </a:r>
          </a:p>
          <a:p>
            <a:pPr lvl="1"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4810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3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Atenuação</a:t>
            </a:r>
          </a:p>
          <a:p>
            <a:pPr marL="0" indent="0">
              <a:buNone/>
              <a:defRPr/>
            </a:pPr>
            <a:endParaRPr lang="pt-BR" sz="2400" b="1" dirty="0" smtClean="0"/>
          </a:p>
          <a:p>
            <a:pPr>
              <a:defRPr/>
            </a:pPr>
            <a:r>
              <a:rPr lang="pt-BR" sz="2400" dirty="0" smtClean="0"/>
              <a:t>Perda por radiação (fuga).</a:t>
            </a:r>
          </a:p>
          <a:p>
            <a:pPr lvl="1">
              <a:defRPr/>
            </a:pPr>
            <a:r>
              <a:rPr lang="pt-BR" sz="1600" dirty="0" smtClean="0"/>
              <a:t>Causada também por deformação (micro curvatura aleatória) microscópica da fibra que provoca o vazamento (radiação) de modos por alteração nos ângulos de reflexão interna. </a:t>
            </a:r>
          </a:p>
          <a:p>
            <a:pPr lvl="1"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4"/>
            <a:ext cx="481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4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Numa onda senoidal o comprimento de onda é a </a:t>
            </a:r>
          </a:p>
          <a:p>
            <a:pPr marL="0" indent="0">
              <a:buNone/>
            </a:pPr>
            <a:r>
              <a:rPr lang="pt-BR" sz="2400" dirty="0" smtClean="0"/>
              <a:t>distância entre picos (ou máximos).</a:t>
            </a:r>
            <a:endParaRPr lang="pt-BR" sz="2400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53187"/>
            <a:ext cx="4343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4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Dispersão:</a:t>
            </a:r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8874"/>
            <a:ext cx="7200800" cy="12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82" y="3789040"/>
            <a:ext cx="3457575" cy="263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102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Dispersão:</a:t>
            </a:r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5715"/>
            <a:ext cx="5904656" cy="35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674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Dispersão:</a:t>
            </a:r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r>
              <a:rPr lang="pt-BR" sz="2400" b="1" dirty="0" err="1" smtClean="0"/>
              <a:t>Intramodal</a:t>
            </a:r>
            <a:r>
              <a:rPr lang="pt-BR" sz="2400" b="1" dirty="0" smtClean="0"/>
              <a:t>:</a:t>
            </a:r>
            <a:r>
              <a:rPr lang="pt-BR" sz="2400" dirty="0" smtClean="0"/>
              <a:t> Alargamento do impulso em um único modo. Dependente fortemente da largura espectral da fonte emissora.</a:t>
            </a:r>
            <a:endParaRPr lang="pt-BR" sz="2400" b="1" dirty="0" smtClean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r>
              <a:rPr lang="pt-BR" sz="2400" b="1" dirty="0" smtClean="0"/>
              <a:t>Intermodal: </a:t>
            </a:r>
            <a:r>
              <a:rPr lang="pt-BR" sz="2400" dirty="0" smtClean="0"/>
              <a:t>Ocorre entre os diversos modos em uma fibra multimodo. Modos de diferentes frequências tem velocidade diferentes. </a:t>
            </a:r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89852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Dispersão:</a:t>
            </a:r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705678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739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Largura de banda modal</a:t>
            </a:r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708920"/>
            <a:ext cx="72008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575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Largura de banda modal</a:t>
            </a:r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732299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802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Largura de banda modal</a:t>
            </a:r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564904"/>
            <a:ext cx="6496050" cy="392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344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Largura de banda modal</a:t>
            </a:r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71287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245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Largura de banda modal</a:t>
            </a:r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624736" cy="39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32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Comprimento:</a:t>
            </a:r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492896"/>
            <a:ext cx="7128792" cy="39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41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dirty="0" smtClean="0"/>
              <a:t>Espectro luminoso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82089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33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Comprimento:</a:t>
            </a:r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69674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948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905000"/>
            <a:ext cx="6936432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Perda de retorno:</a:t>
            </a:r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2400" b="1" dirty="0"/>
          </a:p>
          <a:p>
            <a:pPr marL="0" indent="0">
              <a:buNone/>
              <a:defRPr/>
            </a:pPr>
            <a:endParaRPr lang="pt-BR" sz="1600" dirty="0"/>
          </a:p>
          <a:p>
            <a:pPr lvl="1">
              <a:defRPr/>
            </a:pPr>
            <a:endParaRPr lang="pt-BR" sz="16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7199448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31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dirty="0" smtClean="0"/>
              <a:t>Janelas de transmissão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 algn="just">
              <a:buNone/>
              <a:defRPr/>
            </a:pPr>
            <a:r>
              <a:rPr lang="pt-BR" sz="2400" dirty="0" smtClean="0"/>
              <a:t>Por analogia ,e de forma bastante simples ,pode-se dizer que o comprimento de onda para as fibras representa o mesmo que a frequência para os condutores de cobre.</a:t>
            </a:r>
          </a:p>
          <a:p>
            <a:pPr marL="0" indent="0" algn="just">
              <a:buNone/>
              <a:defRPr/>
            </a:pPr>
            <a:endParaRPr lang="pt-BR" sz="2400" dirty="0" smtClean="0"/>
          </a:p>
          <a:p>
            <a:pPr marL="0" indent="0" algn="just">
              <a:buNone/>
              <a:defRPr/>
            </a:pPr>
            <a:r>
              <a:rPr lang="pt-BR" sz="2400" dirty="0" smtClean="0"/>
              <a:t>•Os comprimentos de onda são também conhecidos como “janelas”.</a:t>
            </a:r>
          </a:p>
          <a:p>
            <a:pPr marL="0" indent="0"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4267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dirty="0" smtClean="0"/>
              <a:t>Janelas de transmissão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 algn="just">
              <a:buNone/>
              <a:defRPr/>
            </a:pPr>
            <a:r>
              <a:rPr lang="pt-BR" sz="2000" dirty="0" smtClean="0"/>
              <a:t>As “JANELAS“ de transmissão usadas na prática são os comprimentos de onda de 850, 1300, 1310 e 1550nm.</a:t>
            </a:r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 algn="just">
              <a:buNone/>
              <a:defRPr/>
            </a:pPr>
            <a:r>
              <a:rPr lang="pt-BR" sz="2000" dirty="0" smtClean="0"/>
              <a:t>Para a transmissão de luz por meio dos núcleos das fibras Ópticas, são necessárias fontes Ópticas. Há, basicamente, dois tipos de fonte Óptica; fontes LED e fontes LASER</a:t>
            </a:r>
            <a:r>
              <a:rPr lang="pt-BR" sz="2000" dirty="0"/>
              <a:t>.</a:t>
            </a: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432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dirty="0" smtClean="0"/>
              <a:t>Diâmetro de fibras ópticas</a:t>
            </a:r>
          </a:p>
          <a:p>
            <a:pPr marL="0" indent="0">
              <a:buNone/>
              <a:defRPr/>
            </a:pPr>
            <a:endParaRPr lang="pt-BR" sz="1800" dirty="0"/>
          </a:p>
          <a:p>
            <a:pPr marL="0" indent="0">
              <a:buNone/>
              <a:defRPr/>
            </a:pPr>
            <a:r>
              <a:rPr lang="pt-BR" sz="1800" dirty="0" smtClean="0"/>
              <a:t>Abaixo podemos observar os diferentes diâmetros de núcleo e casca disponíveis para fibras </a:t>
            </a:r>
            <a:r>
              <a:rPr lang="pt-BR" sz="1800" dirty="0" err="1" smtClean="0"/>
              <a:t>monomod</a:t>
            </a:r>
            <a:r>
              <a:rPr lang="pt-BR" sz="1800" dirty="0" err="1" smtClean="0"/>
              <a:t>o</a:t>
            </a:r>
            <a:r>
              <a:rPr lang="pt-BR" sz="1800" dirty="0" smtClean="0"/>
              <a:t> e multimodo.</a:t>
            </a:r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9053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79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Atenuação e dispersão</a:t>
            </a:r>
          </a:p>
          <a:p>
            <a:pPr marL="0" indent="0">
              <a:buNone/>
              <a:defRPr/>
            </a:pPr>
            <a:endParaRPr lang="pt-BR" sz="2400" dirty="0"/>
          </a:p>
          <a:p>
            <a:pPr marL="0" indent="0" algn="just">
              <a:buNone/>
              <a:defRPr/>
            </a:pPr>
            <a:r>
              <a:rPr lang="pt-BR" sz="2400" b="1" dirty="0" smtClean="0"/>
              <a:t>Atenuação: </a:t>
            </a:r>
            <a:r>
              <a:rPr lang="pt-BR" sz="2400" dirty="0" smtClean="0"/>
              <a:t>Perda do sinal no trajeto. Determina a distância que se pode lançar o sinal.</a:t>
            </a:r>
          </a:p>
          <a:p>
            <a:pPr marL="0" indent="0" algn="just">
              <a:buNone/>
              <a:defRPr/>
            </a:pPr>
            <a:endParaRPr lang="pt-BR" sz="2400" dirty="0"/>
          </a:p>
          <a:p>
            <a:pPr marL="0" indent="0" algn="just">
              <a:buNone/>
              <a:defRPr/>
            </a:pPr>
            <a:r>
              <a:rPr lang="pt-BR" sz="2400" b="1" dirty="0" smtClean="0"/>
              <a:t>Dispersão: </a:t>
            </a:r>
            <a:r>
              <a:rPr lang="pt-BR" sz="2400" dirty="0" smtClean="0"/>
              <a:t>Mecanismos de distorção na fibra provocam o alargamento do sinal. Em longas distâncias um sinal pode interferir em seus vizinhos podendo provocar distorções que se traduzem em erros. </a:t>
            </a:r>
          </a:p>
          <a:p>
            <a:pPr marL="0" indent="0">
              <a:buNone/>
              <a:defRPr/>
            </a:pPr>
            <a:endParaRPr lang="pt-BR" sz="2400" dirty="0"/>
          </a:p>
          <a:p>
            <a:pPr marL="0" indent="0">
              <a:buNone/>
              <a:defRPr/>
            </a:pPr>
            <a:endParaRPr lang="pt-BR" sz="2400" dirty="0" smtClean="0"/>
          </a:p>
          <a:p>
            <a:pPr marL="0" indent="0">
              <a:buNone/>
              <a:defRPr/>
            </a:pPr>
            <a:endParaRPr lang="pt-BR" sz="18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5784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Atenuação e dispersão</a:t>
            </a:r>
          </a:p>
          <a:p>
            <a:pPr marL="0" indent="0">
              <a:buNone/>
              <a:defRPr/>
            </a:pPr>
            <a:endParaRPr lang="pt-BR" sz="2400" dirty="0"/>
          </a:p>
          <a:p>
            <a:pPr marL="0" indent="0">
              <a:buNone/>
              <a:defRPr/>
            </a:pPr>
            <a:endParaRPr lang="pt-BR" sz="2400" dirty="0"/>
          </a:p>
          <a:p>
            <a:pPr marL="0" indent="0">
              <a:buNone/>
              <a:defRPr/>
            </a:pPr>
            <a:endParaRPr lang="pt-BR" sz="2400" dirty="0" smtClean="0"/>
          </a:p>
          <a:p>
            <a:pPr marL="0" indent="0">
              <a:buNone/>
              <a:defRPr/>
            </a:pPr>
            <a:endParaRPr lang="pt-BR" sz="18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727280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5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Cabeamento óptico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2400" b="1" dirty="0" smtClean="0"/>
              <a:t>Atenuação</a:t>
            </a:r>
          </a:p>
          <a:p>
            <a:pPr marL="0" indent="0">
              <a:buNone/>
              <a:defRPr/>
            </a:pPr>
            <a:endParaRPr lang="pt-BR" sz="2400" b="1" dirty="0" smtClean="0"/>
          </a:p>
          <a:p>
            <a:pPr marL="0" indent="0">
              <a:buNone/>
              <a:defRPr/>
            </a:pPr>
            <a:endParaRPr lang="pt-BR" sz="2400" dirty="0"/>
          </a:p>
          <a:p>
            <a:pPr marL="0" indent="0">
              <a:buNone/>
              <a:defRPr/>
            </a:pPr>
            <a:endParaRPr lang="pt-BR" sz="2400" dirty="0"/>
          </a:p>
          <a:p>
            <a:pPr marL="0" indent="0">
              <a:buNone/>
              <a:defRPr/>
            </a:pPr>
            <a:endParaRPr lang="pt-BR" sz="2400" dirty="0" smtClean="0"/>
          </a:p>
          <a:p>
            <a:pPr marL="0" indent="0">
              <a:buNone/>
              <a:defRPr/>
            </a:pPr>
            <a:endParaRPr lang="pt-BR" sz="1800" dirty="0"/>
          </a:p>
          <a:p>
            <a:pPr marL="0" indent="0" algn="just">
              <a:buNone/>
              <a:defRPr/>
            </a:pPr>
            <a:endParaRPr lang="pt-BR" sz="2000" dirty="0"/>
          </a:p>
          <a:p>
            <a:pPr marL="0" indent="0" algn="just">
              <a:buNone/>
              <a:defRPr/>
            </a:pPr>
            <a:endParaRPr lang="pt-BR" sz="20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493673"/>
            <a:ext cx="7272808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877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2893</TotalTime>
  <Words>678</Words>
  <Application>Microsoft Office PowerPoint</Application>
  <PresentationFormat>Apresentação na tela (4:3)</PresentationFormat>
  <Paragraphs>278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Tema1</vt:lpstr>
      <vt:lpstr>Optativa Cabeamento estruturado e fibras ópticas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  <vt:lpstr>Cabeamento óptico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</dc:title>
  <dc:creator>diovani</dc:creator>
  <cp:lastModifiedBy>DIOVANI DOS SANTOS MILHORIM</cp:lastModifiedBy>
  <cp:revision>114</cp:revision>
  <dcterms:created xsi:type="dcterms:W3CDTF">2012-11-12T17:59:34Z</dcterms:created>
  <dcterms:modified xsi:type="dcterms:W3CDTF">2016-04-20T14:10:13Z</dcterms:modified>
</cp:coreProperties>
</file>