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7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AD61E-BD94-4525-97E7-1DE5B3379A4F}" type="datetimeFigureOut">
              <a:rPr lang="pt-BR" smtClean="0"/>
              <a:t>29/03/2016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EF050-D940-4E77-99E3-1E43950F58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92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PT" noProof="0" smtClean="0"/>
              <a:t>Clique para editar o estilo</a:t>
            </a:r>
            <a:endParaRPr lang="pt-BR" noProof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PT" noProof="0" smtClean="0"/>
              <a:t>Faça clique para editar o estilo</a:t>
            </a:r>
            <a:endParaRPr lang="pt-BR" noProof="0" smtClean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352" y="6237312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56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B7449B-E9EA-4C50-94B3-78E06B0576CB}" type="datetime7">
              <a:rPr lang="pt-BR" smtClean="0"/>
              <a:t>mar-16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17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EA380EE-AE36-472D-8F99-37D8D0496F12}" type="datetime7">
              <a:rPr lang="pt-BR" smtClean="0"/>
              <a:t>mar-16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92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ítulo, texto e clipe de mí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81875" cy="1066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Espaço Reservado para Mídia 3"/>
          <p:cNvSpPr>
            <a:spLocks noGrp="1"/>
          </p:cNvSpPr>
          <p:nvPr>
            <p:ph type="media"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/>
          <a:p>
            <a:pPr lvl="0"/>
            <a:r>
              <a:rPr lang="pt-PT" noProof="0" smtClean="0"/>
              <a:t>Clique no ícone para adicionar multimédia</a:t>
            </a:r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013456-AD7D-437C-8ED9-A5F2E85D5091}" type="datetime7">
              <a:rPr lang="pt-BR" smtClean="0"/>
              <a:t>mar-16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14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46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19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47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1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89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5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83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836AC8-B160-4FB6-899D-C1EF004428E3}" type="datetime7">
              <a:rPr lang="pt-BR" smtClean="0"/>
              <a:t>mar-16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8344" y="623731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Optativa</a:t>
            </a:r>
            <a:br>
              <a:rPr lang="pt-BR" sz="3600" dirty="0" smtClean="0"/>
            </a:br>
            <a:r>
              <a:rPr lang="pt-BR" sz="3600" dirty="0" smtClean="0"/>
              <a:t>Cabeamento estruturado e fibras ópticas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9672" y="3717032"/>
            <a:ext cx="7062936" cy="1981200"/>
          </a:xfrm>
        </p:spPr>
        <p:txBody>
          <a:bodyPr/>
          <a:lstStyle/>
          <a:p>
            <a:r>
              <a:rPr lang="pt-BR" b="1" dirty="0" smtClean="0"/>
              <a:t>Aula </a:t>
            </a:r>
            <a:r>
              <a:rPr lang="pt-BR" b="1" dirty="0"/>
              <a:t>5</a:t>
            </a:r>
            <a:r>
              <a:rPr lang="pt-BR" b="1" dirty="0" smtClean="0"/>
              <a:t>: Fundamentos de comunicação óptica.</a:t>
            </a:r>
          </a:p>
          <a:p>
            <a:endParaRPr lang="pt-BR" b="1" dirty="0" smtClean="0"/>
          </a:p>
          <a:p>
            <a:pPr algn="just"/>
            <a:r>
              <a:rPr lang="pt-BR" sz="2400" dirty="0" smtClean="0"/>
              <a:t>Prof</a:t>
            </a:r>
            <a:r>
              <a:rPr lang="pt-BR" sz="2400" dirty="0" smtClean="0"/>
              <a:t>. </a:t>
            </a:r>
            <a:r>
              <a:rPr lang="pt-BR" sz="2400" dirty="0" err="1" smtClean="0"/>
              <a:t>Diovani</a:t>
            </a:r>
            <a:r>
              <a:rPr lang="pt-BR" sz="2400" dirty="0" smtClean="0"/>
              <a:t> </a:t>
            </a:r>
            <a:r>
              <a:rPr lang="pt-BR" sz="2400" dirty="0" err="1" smtClean="0"/>
              <a:t>Milhorim</a:t>
            </a:r>
            <a:endParaRPr lang="pt-BR" sz="2400" dirty="0" smtClean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4648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Sistema de comunicação óptica</a:t>
            </a:r>
          </a:p>
          <a:p>
            <a:pPr marL="0" indent="0">
              <a:buNone/>
              <a:defRPr/>
            </a:pPr>
            <a:endParaRPr lang="pt-BR" sz="2000" dirty="0" smtClean="0"/>
          </a:p>
          <a:p>
            <a:pPr algn="just">
              <a:defRPr/>
            </a:pPr>
            <a:r>
              <a:rPr lang="pt-BR" sz="2000" dirty="0"/>
              <a:t>Nos últimos anos, desenvolveram-se amplificadores baseados em semicondutores (SOA) e os que empregam fibras dopadas com terras raras. </a:t>
            </a:r>
          </a:p>
          <a:p>
            <a:pPr algn="just">
              <a:defRPr/>
            </a:pPr>
            <a:r>
              <a:rPr lang="pt-BR" sz="2000" dirty="0" smtClean="0"/>
              <a:t>Os </a:t>
            </a:r>
            <a:r>
              <a:rPr lang="pt-BR" sz="2000" dirty="0"/>
              <a:t>mais comuns são os que tem fibra dopada com érbio (EDFA - </a:t>
            </a:r>
            <a:r>
              <a:rPr lang="pt-BR" sz="2000" dirty="0" err="1"/>
              <a:t>Erbium</a:t>
            </a:r>
            <a:r>
              <a:rPr lang="pt-BR" sz="2000" dirty="0"/>
              <a:t> </a:t>
            </a:r>
            <a:r>
              <a:rPr lang="pt-BR" sz="2000" dirty="0" err="1"/>
              <a:t>Doped</a:t>
            </a:r>
            <a:r>
              <a:rPr lang="pt-BR" sz="2000" dirty="0"/>
              <a:t> </a:t>
            </a:r>
            <a:r>
              <a:rPr lang="pt-BR" sz="2000" dirty="0" err="1"/>
              <a:t>Fiber</a:t>
            </a:r>
            <a:r>
              <a:rPr lang="pt-BR" sz="2000" dirty="0"/>
              <a:t> </a:t>
            </a:r>
            <a:r>
              <a:rPr lang="pt-BR" sz="2000" dirty="0" err="1"/>
              <a:t>Amplifier</a:t>
            </a:r>
            <a:r>
              <a:rPr lang="pt-BR" sz="2000" dirty="0"/>
              <a:t>), usados em sistemas que operam em 1.550nm de comprimento de </a:t>
            </a:r>
            <a:r>
              <a:rPr lang="pt-BR" sz="2000" dirty="0" smtClean="0"/>
              <a:t>onda.</a:t>
            </a:r>
          </a:p>
          <a:p>
            <a:pPr algn="just">
              <a:defRPr/>
            </a:pPr>
            <a:r>
              <a:rPr lang="pt-BR" sz="2000" dirty="0" smtClean="0"/>
              <a:t>Com </a:t>
            </a:r>
            <a:r>
              <a:rPr lang="pt-BR" sz="2000" dirty="0"/>
              <a:t>esta tecnologia, </a:t>
            </a:r>
            <a:r>
              <a:rPr lang="pt-BR" sz="2000" dirty="0" smtClean="0"/>
              <a:t>o </a:t>
            </a:r>
            <a:r>
              <a:rPr lang="pt-BR" sz="2000" dirty="0"/>
              <a:t>enlace ficará mais barato, mais confiável, permitindo transmissões a taxas de bits mais elevadas, uma vez que </a:t>
            </a:r>
            <a:r>
              <a:rPr lang="pt-BR" sz="2000" dirty="0" smtClean="0"/>
              <a:t>o </a:t>
            </a:r>
            <a:r>
              <a:rPr lang="pt-BR" sz="2000" dirty="0"/>
              <a:t>equipamento eletrônico ainda apresenta limitações importantes no que se refere ao aumento na velocidade de transmissão. 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70712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Sistema de comunicação óptica</a:t>
            </a:r>
          </a:p>
          <a:p>
            <a:pPr marL="0" indent="0">
              <a:buNone/>
              <a:defRPr/>
            </a:pPr>
            <a:endParaRPr lang="pt-BR" sz="2000" dirty="0" smtClean="0"/>
          </a:p>
          <a:p>
            <a:pPr algn="just">
              <a:defRPr/>
            </a:pPr>
            <a:r>
              <a:rPr lang="pt-BR" sz="2000" dirty="0" smtClean="0"/>
              <a:t>A </a:t>
            </a:r>
            <a:r>
              <a:rPr lang="pt-BR" sz="2000" dirty="0"/>
              <a:t>detecção pode ser feita por um fotodiodo convencional (PD - </a:t>
            </a:r>
            <a:r>
              <a:rPr lang="pt-BR" sz="2000" dirty="0" err="1"/>
              <a:t>PhotoDiode</a:t>
            </a:r>
            <a:r>
              <a:rPr lang="pt-BR" sz="2000" dirty="0"/>
              <a:t>), um fotodiodo pin (PPD - PIN </a:t>
            </a:r>
            <a:r>
              <a:rPr lang="pt-BR" sz="2000" dirty="0" err="1"/>
              <a:t>PhotoDiode</a:t>
            </a:r>
            <a:r>
              <a:rPr lang="pt-BR" sz="2000" dirty="0"/>
              <a:t>) ou um fotodiodo de avalanche (APD – Avalanche </a:t>
            </a:r>
            <a:r>
              <a:rPr lang="pt-BR" sz="2000" dirty="0" err="1"/>
              <a:t>PhotoDiode</a:t>
            </a:r>
            <a:r>
              <a:rPr lang="pt-BR" sz="2000" dirty="0"/>
              <a:t>). </a:t>
            </a:r>
          </a:p>
          <a:p>
            <a:pPr algn="just">
              <a:defRPr/>
            </a:pPr>
            <a:r>
              <a:rPr lang="pt-BR" sz="2000" dirty="0" smtClean="0"/>
              <a:t>O </a:t>
            </a:r>
            <a:r>
              <a:rPr lang="pt-BR" sz="2000" dirty="0"/>
              <a:t>dispositivo fornece uma corrente de saída cuja amplitude varia de acordo com a intensidade do feixe óptico nele aplicado. </a:t>
            </a:r>
          </a:p>
          <a:p>
            <a:pPr algn="just">
              <a:defRPr/>
            </a:pPr>
            <a:r>
              <a:rPr lang="pt-BR" sz="2000" dirty="0" smtClean="0"/>
              <a:t>O </a:t>
            </a:r>
            <a:r>
              <a:rPr lang="pt-BR" sz="2000" dirty="0"/>
              <a:t>processo é conhecido como detecção direta (DD) e com ela recuperam-se os pulsos de modulação da saída do meio de transmissão. 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35532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Sistema de comunicação óptica</a:t>
            </a:r>
          </a:p>
          <a:p>
            <a:pPr marL="0" indent="0">
              <a:buNone/>
              <a:defRPr/>
            </a:pPr>
            <a:endParaRPr lang="pt-BR" sz="2000" dirty="0" smtClean="0"/>
          </a:p>
          <a:p>
            <a:pPr algn="just">
              <a:defRPr/>
            </a:pPr>
            <a:r>
              <a:rPr lang="pt-BR" sz="2000" dirty="0"/>
              <a:t>Depois de detectado, </a:t>
            </a:r>
            <a:r>
              <a:rPr lang="pt-BR" sz="2000" dirty="0" smtClean="0"/>
              <a:t>o </a:t>
            </a:r>
            <a:r>
              <a:rPr lang="pt-BR" sz="2000" dirty="0"/>
              <a:t>sinal é amplificado, regenerado (no caso da modulação digital), ou filtrado para redução do nível de ruído (no caso da modulação analógica</a:t>
            </a:r>
            <a:r>
              <a:rPr lang="pt-BR" sz="2000" dirty="0" smtClean="0"/>
              <a:t>).Uma </a:t>
            </a:r>
            <a:r>
              <a:rPr lang="pt-BR" sz="2000" dirty="0"/>
              <a:t>parte do receptor é encarregada de recuperar o sinal de relógio ("</a:t>
            </a:r>
            <a:r>
              <a:rPr lang="pt-BR" sz="2000" dirty="0" err="1"/>
              <a:t>clock</a:t>
            </a:r>
            <a:r>
              <a:rPr lang="pt-BR" sz="2000" dirty="0"/>
              <a:t>"), um circuito é para recuperação da linha de base dos pulsos e um é circuito de decisão, para restaurar </a:t>
            </a:r>
            <a:r>
              <a:rPr lang="pt-BR" sz="2000" dirty="0" smtClean="0"/>
              <a:t>o </a:t>
            </a:r>
            <a:r>
              <a:rPr lang="pt-BR" sz="2000" dirty="0"/>
              <a:t>formato do sinal </a:t>
            </a:r>
            <a:r>
              <a:rPr lang="pt-BR" sz="2000" dirty="0" err="1" smtClean="0"/>
              <a:t>modulante</a:t>
            </a:r>
            <a:r>
              <a:rPr lang="pt-BR" sz="2000" dirty="0" smtClean="0"/>
              <a:t>.</a:t>
            </a:r>
          </a:p>
          <a:p>
            <a:pPr algn="just">
              <a:defRPr/>
            </a:pPr>
            <a:r>
              <a:rPr lang="pt-BR" sz="2000" dirty="0" smtClean="0"/>
              <a:t>Com </a:t>
            </a:r>
            <a:r>
              <a:rPr lang="pt-BR" sz="2000" dirty="0"/>
              <a:t>este procedimento, completa-se um sistema simples de comunicações no formato que emprega modulação em intensidade e detecção direta (</a:t>
            </a:r>
            <a:r>
              <a:rPr lang="pt-BR" sz="2000" dirty="0" err="1"/>
              <a:t>lM</a:t>
            </a:r>
            <a:r>
              <a:rPr lang="pt-BR" sz="2000" dirty="0"/>
              <a:t>-DD) </a:t>
            </a:r>
            <a:r>
              <a:rPr lang="pt-B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6106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Sistema de comunicação óptica</a:t>
            </a:r>
          </a:p>
          <a:p>
            <a:pPr marL="0" indent="0">
              <a:buNone/>
              <a:defRPr/>
            </a:pPr>
            <a:endParaRPr lang="pt-BR" sz="2000" dirty="0" smtClean="0"/>
          </a:p>
          <a:p>
            <a:pPr algn="just">
              <a:defRPr/>
            </a:pPr>
            <a:r>
              <a:rPr lang="pt-BR" sz="2000" dirty="0" smtClean="0"/>
              <a:t>A </a:t>
            </a:r>
            <a:r>
              <a:rPr lang="pt-BR" sz="2000" dirty="0"/>
              <a:t>Figura a seguir é um diagrama de blocos típico para a montagem no lado do receptor. </a:t>
            </a:r>
            <a:endParaRPr lang="pt-BR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08784"/>
            <a:ext cx="7874843" cy="30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713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Vantagens das comunicações por fibras ópticas:</a:t>
            </a:r>
          </a:p>
          <a:p>
            <a:pPr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O desempenho em um sistema de telecomunicações costuma ser avaliado principalmente em relação ao fator de atenuação, que estabelece a distância máxima de transmissão sem necessidade de </a:t>
            </a:r>
            <a:r>
              <a:rPr lang="pt-BR" sz="2000" dirty="0" smtClean="0"/>
              <a:t>repetidores,</a:t>
            </a:r>
          </a:p>
          <a:p>
            <a:pPr algn="just">
              <a:defRPr/>
            </a:pPr>
            <a:r>
              <a:rPr lang="pt-BR" sz="2000" dirty="0" smtClean="0"/>
              <a:t>A </a:t>
            </a:r>
            <a:r>
              <a:rPr lang="pt-BR" sz="2000" dirty="0"/>
              <a:t>largura de banda, que fixará a taxa máxima de modulação permitida dentro de um comprimento de enlace. </a:t>
            </a:r>
          </a:p>
          <a:p>
            <a:pPr algn="just">
              <a:defRPr/>
            </a:pPr>
            <a:r>
              <a:rPr lang="pt-BR" sz="2000" dirty="0" smtClean="0"/>
              <a:t>As </a:t>
            </a:r>
            <a:r>
              <a:rPr lang="pt-BR" sz="2000" dirty="0"/>
              <a:t>comunicações ópticas despertaram interesse para a modernização das telecomunicações por suplantar os sistemas mais tradicionais nesses dois pontos e por várias outras vantagens que apresentam. </a:t>
            </a:r>
            <a:endParaRPr lang="pt-BR" sz="2000" dirty="0" smtClean="0"/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89266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Pequena atenuação: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r>
              <a:rPr lang="pt-BR" sz="1800" dirty="0"/>
              <a:t>Depois de todos os aperfeiçoamentos tecnológicos discutidos, chegou-se a fibra óptica que apresenta uma perda de potência de transmissão muito menor do que os sistemas clássicos que utilizam cabos coaxiais, guias de ondas ou transmissão pelo espaço livre. </a:t>
            </a:r>
          </a:p>
          <a:p>
            <a:pPr>
              <a:defRPr/>
            </a:pPr>
            <a:r>
              <a:rPr lang="pt-BR" sz="1800" dirty="0" smtClean="0"/>
              <a:t>Um </a:t>
            </a:r>
            <a:r>
              <a:rPr lang="pt-BR" sz="1800" dirty="0"/>
              <a:t>cabo coaxial operando em 5GHz pode apresentar perda acima de </a:t>
            </a:r>
            <a:r>
              <a:rPr lang="pt-BR" sz="1800" dirty="0" smtClean="0"/>
              <a:t>I00dB/km</a:t>
            </a:r>
            <a:r>
              <a:rPr lang="pt-BR" sz="1800" dirty="0"/>
              <a:t>, que é incomparavelmente superior ao valor de </a:t>
            </a:r>
            <a:r>
              <a:rPr lang="pt-BR" sz="1800" dirty="0" smtClean="0"/>
              <a:t>0,3dB/km </a:t>
            </a:r>
            <a:r>
              <a:rPr lang="pt-BR" sz="1800" dirty="0"/>
              <a:t>obtido nas modernas fibras ópticas que operam nas janelas de baixa atenuação. </a:t>
            </a:r>
          </a:p>
          <a:p>
            <a:pPr>
              <a:defRPr/>
            </a:pPr>
            <a:r>
              <a:rPr lang="pt-BR" sz="1800" dirty="0" smtClean="0"/>
              <a:t>Nos </a:t>
            </a:r>
            <a:r>
              <a:rPr lang="pt-BR" sz="1800" dirty="0"/>
              <a:t>sistemas radioelétricos na faixa de </a:t>
            </a:r>
            <a:r>
              <a:rPr lang="pt-BR" sz="1800" dirty="0" err="1"/>
              <a:t>microondas</a:t>
            </a:r>
            <a:r>
              <a:rPr lang="pt-BR" sz="1800" dirty="0"/>
              <a:t>, com antenas parabólicas de alto ganho, a perda por quilômetro menor do que nos sistemas a cabos coaxiais ou a guias de onda. Mas ainda assim o valor da atenuação é muitas vezes maior do que nos sistemas com fibras ópticas.</a:t>
            </a:r>
            <a:endParaRPr lang="pt-BR" sz="1800" dirty="0" smtClean="0"/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725787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Pequena atenuação:</a:t>
            </a:r>
          </a:p>
          <a:p>
            <a:pPr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 smtClean="0"/>
              <a:t>Isto </a:t>
            </a:r>
            <a:r>
              <a:rPr lang="pt-BR" sz="2000" dirty="0"/>
              <a:t>significa, para as comunicações ópticas, uma quantidade menor de repetidores para a cobertura total do enlace. Nas comunicações por </a:t>
            </a:r>
            <a:r>
              <a:rPr lang="pt-BR" sz="2000" dirty="0" err="1"/>
              <a:t>microondas</a:t>
            </a:r>
            <a:r>
              <a:rPr lang="pt-BR" sz="2000" dirty="0"/>
              <a:t> no espaço aberto as distâncias entre repetidores e de mesma ordem de grandeza dos sistemas ópticos. </a:t>
            </a:r>
          </a:p>
          <a:p>
            <a:pPr algn="just">
              <a:defRPr/>
            </a:pPr>
            <a:endParaRPr lang="pt-BR" sz="2000" dirty="0" smtClean="0"/>
          </a:p>
          <a:p>
            <a:pPr algn="just">
              <a:defRPr/>
            </a:pPr>
            <a:r>
              <a:rPr lang="pt-BR" sz="2000" dirty="0" smtClean="0"/>
              <a:t>Esses </a:t>
            </a:r>
            <a:r>
              <a:rPr lang="pt-BR" sz="2000" dirty="0"/>
              <a:t>enlaces só podem alcançar distâncias de muitos quilômetros sem repetidores a custa de uma maior potência de transmissão, instalações de torres de alturas muito elevadas para as sistemas irradiantes, emprego de antenas parabólicas de grandes diâmetros e outros inconvenientes.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646227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Maior capacidade de transmissão:</a:t>
            </a:r>
          </a:p>
          <a:p>
            <a:pPr>
              <a:defRPr/>
            </a:pPr>
            <a:endParaRPr lang="pt-BR" sz="2000" dirty="0"/>
          </a:p>
          <a:p>
            <a:pPr algn="just">
              <a:defRPr/>
            </a:pPr>
            <a:r>
              <a:rPr lang="pt-BR" sz="1800" dirty="0"/>
              <a:t>Nas fibras ópticas, as portadoras possuem frequências na casa das centenas de </a:t>
            </a:r>
            <a:r>
              <a:rPr lang="pt-BR" sz="1800" dirty="0" err="1"/>
              <a:t>terahertz</a:t>
            </a:r>
            <a:r>
              <a:rPr lang="pt-BR" sz="1800" dirty="0"/>
              <a:t>. Este fato permite que se prevejam elevadíssimas velocidades de transmissão, a uma taxa de centenas ou mesmo milhares de </a:t>
            </a:r>
            <a:r>
              <a:rPr lang="pt-BR" sz="1800" dirty="0" smtClean="0"/>
              <a:t>megabits/segundo.</a:t>
            </a:r>
          </a:p>
          <a:p>
            <a:pPr algn="just">
              <a:defRPr/>
            </a:pPr>
            <a:r>
              <a:rPr lang="pt-BR" sz="1800" dirty="0" smtClean="0"/>
              <a:t>Esta </a:t>
            </a:r>
            <a:r>
              <a:rPr lang="pt-BR" sz="1800" dirty="0"/>
              <a:t>propriedade implica em um brutal aumento na quantidade de canais de voz que podem ser transmitidos </a:t>
            </a:r>
            <a:r>
              <a:rPr lang="pt-BR" sz="1800" dirty="0" smtClean="0"/>
              <a:t>simultaneamente.</a:t>
            </a:r>
          </a:p>
          <a:p>
            <a:pPr algn="just">
              <a:defRPr/>
            </a:pPr>
            <a:r>
              <a:rPr lang="pt-BR" sz="1800" dirty="0"/>
              <a:t>U</a:t>
            </a:r>
            <a:r>
              <a:rPr lang="pt-BR" sz="1800" dirty="0" smtClean="0"/>
              <a:t>ma </a:t>
            </a:r>
            <a:r>
              <a:rPr lang="pt-BR" sz="1800" dirty="0"/>
              <a:t>das limitações no número de canais fica por conta da interface eletrônica, necessária para imprimir a modulação é a retirada da informação no ponto de chegada do sinal. </a:t>
            </a:r>
          </a:p>
          <a:p>
            <a:pPr algn="just">
              <a:defRPr/>
            </a:pPr>
            <a:r>
              <a:rPr lang="pt-BR" sz="1800" dirty="0" smtClean="0"/>
              <a:t>A </a:t>
            </a:r>
            <a:r>
              <a:rPr lang="pt-BR" sz="1800" dirty="0"/>
              <a:t>capacidade do sistema óptico pode ser aumentada ainda mais com a técnica de multiplexação em comprimento de onda (conhecida como WDM de “</a:t>
            </a:r>
            <a:r>
              <a:rPr lang="pt-BR" sz="1800" dirty="0" err="1" smtClean="0"/>
              <a:t>Wavelength</a:t>
            </a:r>
            <a:r>
              <a:rPr lang="pt-BR" sz="1800" dirty="0" smtClean="0"/>
              <a:t> </a:t>
            </a:r>
            <a:r>
              <a:rPr lang="pt-BR" sz="1800" dirty="0" err="1"/>
              <a:t>Division</a:t>
            </a:r>
            <a:r>
              <a:rPr lang="pt-BR" sz="1800" dirty="0"/>
              <a:t> </a:t>
            </a:r>
            <a:r>
              <a:rPr lang="pt-BR" sz="1800" dirty="0" err="1" smtClean="0"/>
              <a:t>Multiplexing</a:t>
            </a:r>
            <a:r>
              <a:rPr lang="pt-BR" sz="1800" dirty="0" smtClean="0"/>
              <a:t>").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59582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Grande redução nas dimensões e pesos dos cabos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r>
              <a:rPr lang="pt-BR" sz="1800" dirty="0"/>
              <a:t>O diâmetro externo da fibra é muito menor do que </a:t>
            </a:r>
            <a:r>
              <a:rPr lang="pt-BR" sz="1800" dirty="0" smtClean="0"/>
              <a:t>0 </a:t>
            </a:r>
            <a:r>
              <a:rPr lang="pt-BR" sz="1800" dirty="0"/>
              <a:t>dos cabos coaxiais convencionais das faixas de </a:t>
            </a:r>
            <a:r>
              <a:rPr lang="pt-BR" sz="1800" dirty="0" err="1"/>
              <a:t>microondas</a:t>
            </a:r>
            <a:r>
              <a:rPr lang="pt-BR" sz="1800" dirty="0"/>
              <a:t>. </a:t>
            </a:r>
          </a:p>
          <a:p>
            <a:pPr>
              <a:defRPr/>
            </a:pPr>
            <a:r>
              <a:rPr lang="pt-BR" sz="1800" dirty="0" smtClean="0"/>
              <a:t>Uma </a:t>
            </a:r>
            <a:r>
              <a:rPr lang="pt-BR" sz="1800" dirty="0"/>
              <a:t>fibra pode ter um diâmetro próprio de 125µm, </a:t>
            </a:r>
            <a:r>
              <a:rPr lang="pt-BR" sz="1800" dirty="0" smtClean="0"/>
              <a:t>o </a:t>
            </a:r>
            <a:r>
              <a:rPr lang="pt-BR" sz="1800" dirty="0"/>
              <a:t>que representa pouco mais de 1/10 de </a:t>
            </a:r>
            <a:r>
              <a:rPr lang="pt-BR" sz="1800" dirty="0" smtClean="0"/>
              <a:t>milímetro.</a:t>
            </a:r>
          </a:p>
          <a:p>
            <a:pPr>
              <a:defRPr/>
            </a:pPr>
            <a:r>
              <a:rPr lang="pt-BR" sz="1800" dirty="0" smtClean="0"/>
              <a:t>Com o acréscimo </a:t>
            </a:r>
            <a:r>
              <a:rPr lang="pt-BR" sz="1800" dirty="0"/>
              <a:t>de camadas de proteção 0 diâmetro final pode alcançar entre 0,3mm e 1mm, dependendo da técnica de fabricação e do tipo de fibra óptica. </a:t>
            </a:r>
          </a:p>
          <a:p>
            <a:pPr>
              <a:defRPr/>
            </a:pPr>
            <a:r>
              <a:rPr lang="pt-BR" sz="1800" dirty="0" smtClean="0"/>
              <a:t>Resulta</a:t>
            </a:r>
            <a:r>
              <a:rPr lang="pt-BR" sz="1800" dirty="0"/>
              <a:t>, pois em um peso muito reduzido, maior flexibilidade mecânica, menor espaço para instalação, menor custo de transporte e armazenagem, etc.. </a:t>
            </a:r>
          </a:p>
          <a:p>
            <a:pPr>
              <a:defRPr/>
            </a:pPr>
            <a:r>
              <a:rPr lang="pt-BR" sz="1800" dirty="0" smtClean="0"/>
              <a:t>Mesmo </a:t>
            </a:r>
            <a:r>
              <a:rPr lang="pt-BR" sz="1800" dirty="0"/>
              <a:t>em cabos contendo grande número de pares de fibras ópticas. 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342556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Condutividade elétrica nula</a:t>
            </a:r>
          </a:p>
          <a:p>
            <a:pPr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A fibra óptica é constituída de vidro altamente transparente para os comprimentos de onda de interesse em comunicações ópticas, com elevadíssima resistência elétrica. </a:t>
            </a:r>
          </a:p>
          <a:p>
            <a:pPr algn="just">
              <a:defRPr/>
            </a:pPr>
            <a:r>
              <a:rPr lang="pt-BR" sz="2000" dirty="0" smtClean="0"/>
              <a:t>Portanto</a:t>
            </a:r>
            <a:r>
              <a:rPr lang="pt-BR" sz="2000" dirty="0"/>
              <a:t>, não necessita ser aterrada nem protegida contra descargas elétricas. </a:t>
            </a:r>
          </a:p>
          <a:p>
            <a:pPr algn="just">
              <a:defRPr/>
            </a:pPr>
            <a:r>
              <a:rPr lang="pt-BR" sz="2000" dirty="0" smtClean="0"/>
              <a:t>Além </a:t>
            </a:r>
            <a:r>
              <a:rPr lang="pt-BR" sz="2000" dirty="0"/>
              <a:t>da segurança no manuseio durante a instalação, na manutenção e na operação, a fibra é capaz de suportar diferenças de potencial muito altas sem riscos para </a:t>
            </a:r>
            <a:r>
              <a:rPr lang="pt-BR" sz="2000" dirty="0" smtClean="0"/>
              <a:t>o </a:t>
            </a:r>
            <a:r>
              <a:rPr lang="pt-BR" sz="2000" dirty="0"/>
              <a:t>sistema, para </a:t>
            </a:r>
            <a:r>
              <a:rPr lang="pt-BR" sz="2000" dirty="0" smtClean="0"/>
              <a:t>o </a:t>
            </a:r>
            <a:r>
              <a:rPr lang="pt-BR" sz="2000" dirty="0"/>
              <a:t>operador ou para </a:t>
            </a:r>
            <a:r>
              <a:rPr lang="pt-BR" sz="2000" dirty="0" smtClean="0"/>
              <a:t>o </a:t>
            </a:r>
            <a:r>
              <a:rPr lang="pt-BR" sz="2000" dirty="0"/>
              <a:t>usuário.</a:t>
            </a:r>
            <a:endParaRPr lang="pt-BR" sz="2000" dirty="0" smtClean="0"/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62212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Introdução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sz="2400" dirty="0" smtClean="0"/>
              <a:t>Em um sistema de comunicação óptico o sinal elétrico é convertido em sinal óptico por de conversor E/O (elétrico/óptico) na etapa transmissora. Na estação receptora o processo inverso é realizado. </a:t>
            </a:r>
          </a:p>
          <a:p>
            <a:pPr>
              <a:defRPr/>
            </a:pPr>
            <a:r>
              <a:rPr lang="pt-BR" sz="2400" dirty="0" smtClean="0"/>
              <a:t>Não existe ruídos eletromagnéticos de outras fontes.</a:t>
            </a:r>
          </a:p>
          <a:p>
            <a:pPr>
              <a:defRPr/>
            </a:pPr>
            <a:r>
              <a:rPr lang="pt-BR" sz="2400" dirty="0" smtClean="0"/>
              <a:t>O sinal de </a:t>
            </a:r>
            <a:r>
              <a:rPr lang="pt-BR" sz="2400" dirty="0" err="1" smtClean="0"/>
              <a:t>clock</a:t>
            </a:r>
            <a:r>
              <a:rPr lang="pt-BR" sz="2400" dirty="0" smtClean="0"/>
              <a:t> é também regenerado.</a:t>
            </a:r>
            <a:endParaRPr lang="pt-BR" sz="2400" dirty="0" smtClean="0"/>
          </a:p>
          <a:p>
            <a:pPr marL="0" indent="0">
              <a:buNone/>
              <a:defRPr/>
            </a:pPr>
            <a:endParaRPr lang="pt-BR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45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Imunidade a interferências eletromagnéticas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r>
              <a:rPr lang="pt-BR" sz="2000" dirty="0"/>
              <a:t>Sendo um meio isolante, não é possível a indução de correntes na fibra óptica por sinais elétricos que estiverem próximos a </a:t>
            </a:r>
            <a:r>
              <a:rPr lang="pt-BR" sz="2000" dirty="0" smtClean="0"/>
              <a:t>ela.</a:t>
            </a:r>
          </a:p>
          <a:p>
            <a:pPr>
              <a:defRPr/>
            </a:pPr>
            <a:r>
              <a:rPr lang="pt-BR" sz="2000" dirty="0" smtClean="0"/>
              <a:t>Transmissão </a:t>
            </a:r>
            <a:r>
              <a:rPr lang="pt-BR" sz="2000" dirty="0"/>
              <a:t>é completamente imune as interferências eletromagnéticas </a:t>
            </a:r>
            <a:r>
              <a:rPr lang="pt-BR" sz="2000" dirty="0" smtClean="0"/>
              <a:t>externas.</a:t>
            </a:r>
          </a:p>
          <a:p>
            <a:pPr>
              <a:defRPr/>
            </a:pPr>
            <a:r>
              <a:rPr lang="pt-BR" sz="2000" dirty="0" smtClean="0"/>
              <a:t>Esta </a:t>
            </a:r>
            <a:r>
              <a:rPr lang="pt-BR" sz="2000" dirty="0"/>
              <a:t>propriedade permitiu </a:t>
            </a:r>
            <a:r>
              <a:rPr lang="pt-BR" sz="2000" dirty="0" smtClean="0"/>
              <a:t>o </a:t>
            </a:r>
            <a:r>
              <a:rPr lang="pt-BR" sz="2000" dirty="0"/>
              <a:t>desenvolvimento de cabos especiais de fibras ópticas que acompanham as linhas de transmissão de energia elétrica de alta tensão, compartilhando das mesmas instalações. </a:t>
            </a:r>
          </a:p>
          <a:p>
            <a:pPr>
              <a:defRPr/>
            </a:pPr>
            <a:r>
              <a:rPr lang="pt-BR" sz="2000" dirty="0" smtClean="0"/>
              <a:t>Um </a:t>
            </a:r>
            <a:r>
              <a:rPr lang="pt-BR" sz="2000" dirty="0"/>
              <a:t>desses sistemas é </a:t>
            </a:r>
            <a:r>
              <a:rPr lang="pt-BR" sz="2000" dirty="0" smtClean="0"/>
              <a:t>o </a:t>
            </a:r>
            <a:r>
              <a:rPr lang="pt-BR" sz="2000" dirty="0"/>
              <a:t>denominado OPGW (</a:t>
            </a:r>
            <a:r>
              <a:rPr lang="pt-BR" sz="2000" dirty="0" err="1"/>
              <a:t>Optical</a:t>
            </a:r>
            <a:r>
              <a:rPr lang="pt-BR" sz="2000" dirty="0"/>
              <a:t> </a:t>
            </a:r>
            <a:r>
              <a:rPr lang="pt-BR" sz="2000" dirty="0" err="1"/>
              <a:t>Ground</a:t>
            </a:r>
            <a:r>
              <a:rPr lang="pt-BR" sz="2000" dirty="0"/>
              <a:t> </a:t>
            </a:r>
            <a:r>
              <a:rPr lang="pt-BR" sz="2000" dirty="0" err="1"/>
              <a:t>Wire</a:t>
            </a:r>
            <a:r>
              <a:rPr lang="pt-BR" sz="2000" dirty="0"/>
              <a:t>), formado por fibras ópticas no interior de um cabo para-raios, utilizado nas </a:t>
            </a:r>
            <a:r>
              <a:rPr lang="pt-BR" sz="2000" dirty="0" err="1"/>
              <a:t>Iinhas</a:t>
            </a:r>
            <a:r>
              <a:rPr lang="pt-BR" sz="2000" dirty="0"/>
              <a:t> de transmissão de energia elétrica. </a:t>
            </a:r>
            <a:endParaRPr lang="pt-BR" sz="2000" dirty="0" smtClean="0"/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1611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Elevada qualidade de transmissão</a:t>
            </a:r>
          </a:p>
          <a:p>
            <a:pPr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Garantem uma qualidade de transmissão muito melhor do que as enlaces de </a:t>
            </a:r>
            <a:r>
              <a:rPr lang="pt-BR" sz="2000" dirty="0" err="1"/>
              <a:t>microondas</a:t>
            </a:r>
            <a:r>
              <a:rPr lang="pt-BR" sz="2000" dirty="0"/>
              <a:t> ou com cabos coaxiais e guias de </a:t>
            </a:r>
            <a:r>
              <a:rPr lang="pt-BR" sz="2000" dirty="0" smtClean="0"/>
              <a:t>ondas.</a:t>
            </a:r>
          </a:p>
          <a:p>
            <a:pPr algn="just">
              <a:defRPr/>
            </a:pPr>
            <a:r>
              <a:rPr lang="pt-BR" sz="2000" dirty="0" smtClean="0"/>
              <a:t>O padrão </a:t>
            </a:r>
            <a:r>
              <a:rPr lang="pt-BR" sz="2000" dirty="0"/>
              <a:t>básico em um sistema de comunicações digitais empregando fibras ópticas estabelece uma taxa de erro de bit de </a:t>
            </a:r>
            <a:r>
              <a:rPr lang="pt-BR" sz="2000" dirty="0" smtClean="0"/>
              <a:t>10E-9 </a:t>
            </a:r>
            <a:r>
              <a:rPr lang="pt-BR" sz="2000" dirty="0"/>
              <a:t>, sendo 0 valor </a:t>
            </a:r>
            <a:r>
              <a:rPr lang="pt-BR" sz="2000" dirty="0" smtClean="0"/>
              <a:t>10E-11 </a:t>
            </a:r>
            <a:r>
              <a:rPr lang="pt-BR" sz="2000" dirty="0"/>
              <a:t>ou mesmo melhor um objetivo normalmente </a:t>
            </a:r>
            <a:r>
              <a:rPr lang="pt-BR" sz="2000" dirty="0" smtClean="0"/>
              <a:t>alcançado.</a:t>
            </a:r>
          </a:p>
          <a:p>
            <a:pPr algn="just">
              <a:defRPr/>
            </a:pPr>
            <a:r>
              <a:rPr lang="pt-BR" sz="2000" dirty="0" smtClean="0"/>
              <a:t>Trata-se </a:t>
            </a:r>
            <a:r>
              <a:rPr lang="pt-BR" sz="2000" dirty="0"/>
              <a:t>de uma qualidade significativamente superior à dos sistemas convencionais, em que os valores situam-se entre </a:t>
            </a:r>
            <a:r>
              <a:rPr lang="pt-BR" sz="2000" dirty="0" smtClean="0"/>
              <a:t>   10E-5 </a:t>
            </a:r>
            <a:r>
              <a:rPr lang="pt-BR" sz="2000" dirty="0"/>
              <a:t>e </a:t>
            </a:r>
            <a:r>
              <a:rPr lang="pt-BR" sz="2000" dirty="0" smtClean="0"/>
              <a:t>10E-7 </a:t>
            </a:r>
            <a:r>
              <a:rPr lang="pt-BR" sz="2000" dirty="0"/>
              <a:t>.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242324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Sigilo nas transmissões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r>
              <a:rPr lang="pt-BR" sz="2000" dirty="0"/>
              <a:t>A luz não é irradiada pela fibra óptica e assim não pode ser captada por um equipamento </a:t>
            </a:r>
            <a:r>
              <a:rPr lang="pt-BR" sz="2000" dirty="0" smtClean="0"/>
              <a:t>externo.</a:t>
            </a:r>
          </a:p>
          <a:p>
            <a:pPr>
              <a:defRPr/>
            </a:pPr>
            <a:r>
              <a:rPr lang="pt-BR" sz="2000" dirty="0" smtClean="0"/>
              <a:t>Uma </a:t>
            </a:r>
            <a:r>
              <a:rPr lang="pt-BR" sz="2000" dirty="0"/>
              <a:t>das consequências desta vantagem é a garantia de um sigilo quase absoluto para a informação </a:t>
            </a:r>
            <a:r>
              <a:rPr lang="pt-BR" sz="2000" dirty="0" smtClean="0"/>
              <a:t>transmitida.</a:t>
            </a:r>
          </a:p>
          <a:p>
            <a:pPr>
              <a:defRPr/>
            </a:pPr>
            <a:r>
              <a:rPr lang="pt-BR" sz="2000" dirty="0" smtClean="0"/>
              <a:t>O </a:t>
            </a:r>
            <a:r>
              <a:rPr lang="pt-BR" sz="2000" dirty="0"/>
              <a:t>sistema fica particularmente interessante para comunicações militares, transmissão de dados entre bancos e quaisquer outras aplicações em que </a:t>
            </a:r>
            <a:r>
              <a:rPr lang="pt-BR" sz="2000" dirty="0" smtClean="0"/>
              <a:t>o </a:t>
            </a:r>
            <a:r>
              <a:rPr lang="pt-BR" sz="2000" dirty="0"/>
              <a:t>sigilo seja importante.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4278817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Imunidade a pulsos eletromagnéticos</a:t>
            </a:r>
          </a:p>
          <a:p>
            <a:pPr>
              <a:defRPr/>
            </a:pPr>
            <a:endParaRPr lang="pt-BR" sz="2000" dirty="0"/>
          </a:p>
          <a:p>
            <a:pPr algn="just">
              <a:defRPr/>
            </a:pPr>
            <a:r>
              <a:rPr lang="pt-BR" sz="1800" dirty="0"/>
              <a:t>O pulso eletromagnético, conhecido pela sigla EMP, é uma irradiação de grande amplitude originada por uma explosão nuclear ocorrida na atmosfera. </a:t>
            </a:r>
          </a:p>
          <a:p>
            <a:pPr algn="just">
              <a:defRPr/>
            </a:pPr>
            <a:r>
              <a:rPr lang="pt-BR" sz="1800" dirty="0" smtClean="0"/>
              <a:t>Os </a:t>
            </a:r>
            <a:r>
              <a:rPr lang="pt-BR" sz="1800" dirty="0"/>
              <a:t>campos magnéticos gerados por partículas atômicas em altas velocidades causam um movimento de rotação nos elétrons </a:t>
            </a:r>
            <a:r>
              <a:rPr lang="pt-BR" sz="1800" dirty="0" err="1"/>
              <a:t>Iivres</a:t>
            </a:r>
            <a:r>
              <a:rPr lang="pt-BR" sz="1800" dirty="0"/>
              <a:t> na parte superior da atmosfera. </a:t>
            </a:r>
          </a:p>
          <a:p>
            <a:pPr algn="just">
              <a:defRPr/>
            </a:pPr>
            <a:r>
              <a:rPr lang="pt-BR" sz="1800" dirty="0" smtClean="0"/>
              <a:t>Esse </a:t>
            </a:r>
            <a:r>
              <a:rPr lang="pt-BR" sz="1800" dirty="0"/>
              <a:t>movimento é responsável pela emissão de um pulso de curta duração, com elevada energia de </a:t>
            </a:r>
            <a:r>
              <a:rPr lang="pt-BR" sz="1800" dirty="0" smtClean="0"/>
              <a:t>pico.</a:t>
            </a:r>
          </a:p>
          <a:p>
            <a:pPr algn="just">
              <a:defRPr/>
            </a:pPr>
            <a:r>
              <a:rPr lang="pt-BR" sz="1800" dirty="0" smtClean="0"/>
              <a:t>Quando </a:t>
            </a:r>
            <a:r>
              <a:rPr lang="pt-BR" sz="1800" dirty="0"/>
              <a:t>essa onda eletromagnética transitória encontra um condutor, pode induzir uma corrente que chega a atingir grandes valores de pico. </a:t>
            </a:r>
          </a:p>
          <a:p>
            <a:pPr algn="just">
              <a:defRPr/>
            </a:pPr>
            <a:r>
              <a:rPr lang="pt-BR" sz="1800" dirty="0" smtClean="0"/>
              <a:t>Quase </a:t>
            </a:r>
            <a:r>
              <a:rPr lang="pt-BR" sz="1800" dirty="0"/>
              <a:t>sempre ocorrem danos em equipamentos eletrônicos próximos do local da explosão.</a:t>
            </a:r>
          </a:p>
          <a:p>
            <a:pPr>
              <a:defRPr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403192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Facilidade de obtenção de matéria prima.</a:t>
            </a:r>
          </a:p>
          <a:p>
            <a:pPr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A fibra óptica é construída a partir da sílica (SiO2 ), um dos materiais mais abundantes da terra. </a:t>
            </a:r>
          </a:p>
          <a:p>
            <a:pPr algn="just">
              <a:defRPr/>
            </a:pPr>
            <a:r>
              <a:rPr lang="pt-BR" sz="2000" dirty="0" smtClean="0"/>
              <a:t>Para </a:t>
            </a:r>
            <a:r>
              <a:rPr lang="pt-BR" sz="2000" dirty="0"/>
              <a:t>se ter uma ideia, a sílica é </a:t>
            </a:r>
            <a:r>
              <a:rPr lang="pt-BR" sz="2000" dirty="0" smtClean="0"/>
              <a:t>o </a:t>
            </a:r>
            <a:r>
              <a:rPr lang="pt-BR" sz="2000" dirty="0"/>
              <a:t>principal componente da areia. Infelizmente, não é conveniente do ponto de vista tecnológico a fabricação da fibra óptica a partir desse material. </a:t>
            </a:r>
          </a:p>
          <a:p>
            <a:pPr algn="just">
              <a:defRPr/>
            </a:pPr>
            <a:r>
              <a:rPr lang="pt-BR" sz="2000" dirty="0" smtClean="0"/>
              <a:t>Utiliza-se o </a:t>
            </a:r>
            <a:r>
              <a:rPr lang="pt-BR" sz="2000" dirty="0"/>
              <a:t>quartzo cristalino, do qual existem gigantescas reservas, sendo </a:t>
            </a:r>
            <a:r>
              <a:rPr lang="pt-BR" sz="2000" dirty="0" smtClean="0"/>
              <a:t>o </a:t>
            </a:r>
            <a:r>
              <a:rPr lang="pt-BR" sz="2000" dirty="0"/>
              <a:t>Brasil possuidor de importantes jazidas. 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23649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/>
              <a:t>Absorção de Hidrogênio </a:t>
            </a:r>
          </a:p>
          <a:p>
            <a:pPr>
              <a:defRPr/>
            </a:pPr>
            <a:endParaRPr lang="pt-BR" sz="2000" dirty="0" smtClean="0"/>
          </a:p>
          <a:p>
            <a:pPr algn="just">
              <a:defRPr/>
            </a:pPr>
            <a:r>
              <a:rPr lang="pt-BR" sz="1800" dirty="0" smtClean="0"/>
              <a:t>Pode ocorrer difusão de moléculas de hidrogênio para o interior da sílica, acarretando alterações em suas características de transmissão. </a:t>
            </a:r>
          </a:p>
          <a:p>
            <a:pPr algn="just">
              <a:defRPr/>
            </a:pPr>
            <a:r>
              <a:rPr lang="pt-BR" sz="1800" dirty="0" smtClean="0"/>
              <a:t>A perda ocorre por  absorção da energia da luz em movimento por átomos livres de hidrogênio ou íons hidroxila (</a:t>
            </a:r>
            <a:r>
              <a:rPr lang="pt-BR" sz="1800" dirty="0" err="1" smtClean="0"/>
              <a:t>sílica+hidrogênio</a:t>
            </a:r>
            <a:r>
              <a:rPr lang="pt-BR" sz="1800" dirty="0" smtClean="0"/>
              <a:t>)</a:t>
            </a:r>
            <a:endParaRPr lang="pt-BR" sz="1800" dirty="0"/>
          </a:p>
          <a:p>
            <a:pPr algn="just">
              <a:defRPr/>
            </a:pPr>
            <a:r>
              <a:rPr lang="pt-BR" sz="1800" dirty="0" smtClean="0"/>
              <a:t>A </a:t>
            </a:r>
            <a:r>
              <a:rPr lang="pt-BR" sz="1800" dirty="0"/>
              <a:t>perda apresenta um valor máximo no comprimento de onda de 1.24μm e este máximo está diretamente ligado a pressão do </a:t>
            </a:r>
            <a:r>
              <a:rPr lang="pt-BR" sz="1800" dirty="0" smtClean="0"/>
              <a:t>gás</a:t>
            </a:r>
          </a:p>
          <a:p>
            <a:pPr algn="just">
              <a:defRPr/>
            </a:pPr>
            <a:r>
              <a:rPr lang="pt-BR" sz="1800" dirty="0" smtClean="0"/>
              <a:t>A </a:t>
            </a:r>
            <a:r>
              <a:rPr lang="pt-BR" sz="1800" dirty="0"/>
              <a:t>fibra multimodo, cujo núcleo possui grande diâmetro em relação ao comprimento de onda da luz transmitida e é dopado com uma taxa elevada de fósforo, é mais sensível a este </a:t>
            </a:r>
            <a:r>
              <a:rPr lang="pt-BR" sz="1800" dirty="0" smtClean="0"/>
              <a:t>problema.</a:t>
            </a:r>
          </a:p>
          <a:p>
            <a:pPr algn="just">
              <a:defRPr/>
            </a:pPr>
            <a:r>
              <a:rPr lang="pt-BR" sz="1800" dirty="0" smtClean="0"/>
              <a:t>Na </a:t>
            </a:r>
            <a:r>
              <a:rPr lang="pt-BR" sz="1800" dirty="0"/>
              <a:t>fibra </a:t>
            </a:r>
            <a:r>
              <a:rPr lang="pt-BR" sz="1800" dirty="0" err="1"/>
              <a:t>monomodo</a:t>
            </a:r>
            <a:r>
              <a:rPr lang="pt-BR" sz="1800" dirty="0"/>
              <a:t>, que possui diâmetro de núcleo muito menor, em geral este efeito pode ser desconsiderado. </a:t>
            </a:r>
            <a:endParaRPr lang="pt-BR" sz="1800" dirty="0" smtClean="0"/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572698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/>
              <a:t>Absorção de Hidrogênio </a:t>
            </a:r>
          </a:p>
          <a:p>
            <a:pPr>
              <a:defRPr/>
            </a:pPr>
            <a:endParaRPr lang="pt-BR" sz="2000" dirty="0" smtClean="0"/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 smtClean="0"/>
          </a:p>
        </p:txBody>
      </p:sp>
      <p:pic>
        <p:nvPicPr>
          <p:cNvPr id="4" name="Picture 2" descr="Scan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1"/>
            <a:ext cx="6336704" cy="359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75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Sensibilidade a irradiação: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r>
              <a:rPr lang="pt-BR" sz="2000" dirty="0"/>
              <a:t>Quando bombardeada por partículas nucleares de grande energia, a fibra óptica fica mais opaca, dificultando a transmissão da luz. </a:t>
            </a:r>
          </a:p>
          <a:p>
            <a:pPr>
              <a:defRPr/>
            </a:pPr>
            <a:r>
              <a:rPr lang="pt-BR" sz="2000" dirty="0" smtClean="0"/>
              <a:t>Ao </a:t>
            </a:r>
            <a:r>
              <a:rPr lang="pt-BR" sz="2000" dirty="0"/>
              <a:t>ser submetida a uma irradiação de alta intensidade, a fibra óptica brilha e logo em seguida escurece </a:t>
            </a:r>
            <a:r>
              <a:rPr lang="pt-BR" sz="2000" dirty="0" smtClean="0"/>
              <a:t>rapidamente.</a:t>
            </a:r>
          </a:p>
          <a:p>
            <a:pPr>
              <a:defRPr/>
            </a:pPr>
            <a:r>
              <a:rPr lang="pt-BR" sz="2000" dirty="0" smtClean="0"/>
              <a:t>Cessada </a:t>
            </a:r>
            <a:r>
              <a:rPr lang="pt-BR" sz="2000" dirty="0"/>
              <a:t>a irradiação, a perda na transmissão vai se reduzindo de forma gradual, mas estabiliza-se em um valor intermediário maior do que </a:t>
            </a:r>
            <a:r>
              <a:rPr lang="pt-BR" sz="2000" dirty="0" smtClean="0"/>
              <a:t>o </a:t>
            </a:r>
            <a:r>
              <a:rPr lang="pt-BR" sz="2000" dirty="0"/>
              <a:t>existente antes do evento. </a:t>
            </a:r>
          </a:p>
          <a:p>
            <a:pPr>
              <a:defRPr/>
            </a:pPr>
            <a:r>
              <a:rPr lang="pt-BR" sz="2000" dirty="0" smtClean="0"/>
              <a:t>Ocorre </a:t>
            </a:r>
            <a:r>
              <a:rPr lang="pt-BR" sz="2000" dirty="0"/>
              <a:t>um dano permanente no guia óptico. </a:t>
            </a:r>
          </a:p>
          <a:p>
            <a:pPr>
              <a:defRPr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48091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Impossibilidade de conduzir corrente elétrica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/>
              <a:t>Dificulta seu emprego quando houver necessidade de alimentar </a:t>
            </a:r>
            <a:r>
              <a:rPr lang="pt-BR" sz="2400" dirty="0" smtClean="0"/>
              <a:t>o </a:t>
            </a:r>
            <a:r>
              <a:rPr lang="pt-BR" sz="2400" dirty="0"/>
              <a:t>equipamento eletrônico intermediário ou em suas extremidades.</a:t>
            </a:r>
            <a:endParaRPr lang="pt-BR" sz="2400" dirty="0" smtClean="0"/>
          </a:p>
          <a:p>
            <a:pPr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75477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Custo elevado para sistemas com pequena largura de faixa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r>
              <a:rPr lang="pt-BR" sz="2000" dirty="0"/>
              <a:t>A redução no custo de um sistema óptico só é sentida quando puderem ser aproveitadas sua elevada capacidade de transmissão e pequena </a:t>
            </a:r>
            <a:r>
              <a:rPr lang="pt-BR" sz="2000" dirty="0" smtClean="0"/>
              <a:t>atenuação.</a:t>
            </a:r>
          </a:p>
          <a:p>
            <a:pPr marL="0" indent="0">
              <a:buNone/>
              <a:defRPr/>
            </a:pPr>
            <a:endParaRPr lang="pt-BR" sz="2000" dirty="0" smtClean="0"/>
          </a:p>
          <a:p>
            <a:pPr>
              <a:defRPr/>
            </a:pPr>
            <a:r>
              <a:rPr lang="pt-BR" sz="2000" dirty="0" smtClean="0"/>
              <a:t>Só </a:t>
            </a:r>
            <a:r>
              <a:rPr lang="pt-BR" sz="2000" dirty="0"/>
              <a:t>se justificaria nos casos em que as outras propriedades da fibra fossem exigidas. Como, por exemplo, imunidade às interferências eletromagnéticas na instalação em ambientes agressivos do ponto de vista do ruído</a:t>
            </a:r>
          </a:p>
        </p:txBody>
      </p:sp>
    </p:spTree>
    <p:extLst>
      <p:ext uri="{BB962C8B-B14F-4D97-AF65-F5344CB8AC3E}">
        <p14:creationId xmlns:p14="http://schemas.microsoft.com/office/powerpoint/2010/main" val="112757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Introdução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sz="2000" dirty="0" smtClean="0"/>
              <a:t>A </a:t>
            </a:r>
            <a:r>
              <a:rPr lang="pt-BR" sz="2000" dirty="0"/>
              <a:t>Figura mostrada a seguir apresenta diagrama sem blocos básicos de sistemas de comunicações ópticas, destacando-se seus elementos mais </a:t>
            </a:r>
            <a:r>
              <a:rPr lang="pt-BR" sz="2000" dirty="0" smtClean="0"/>
              <a:t>importantes.</a:t>
            </a:r>
          </a:p>
          <a:p>
            <a:pPr>
              <a:defRPr/>
            </a:pPr>
            <a:endParaRPr lang="pt-BR" sz="2000" dirty="0" smtClean="0"/>
          </a:p>
          <a:p>
            <a:pPr>
              <a:defRPr/>
            </a:pPr>
            <a:r>
              <a:rPr lang="pt-BR" sz="2000" dirty="0" smtClean="0"/>
              <a:t>Os </a:t>
            </a:r>
            <a:r>
              <a:rPr lang="pt-BR" sz="2000" dirty="0"/>
              <a:t>diagramas podem ser usados para representar um equipamento para comunicações analógicas ou </a:t>
            </a:r>
            <a:r>
              <a:rPr lang="pt-BR" sz="2000" dirty="0" smtClean="0"/>
              <a:t>digitais.</a:t>
            </a:r>
          </a:p>
        </p:txBody>
      </p:sp>
    </p:spTree>
    <p:extLst>
      <p:ext uri="{BB962C8B-B14F-4D97-AF65-F5344CB8AC3E}">
        <p14:creationId xmlns:p14="http://schemas.microsoft.com/office/powerpoint/2010/main" val="4175688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Dificuldade nas emendas e conectores</a:t>
            </a:r>
          </a:p>
          <a:p>
            <a:pPr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Frequentemente, os cabos de fibras ópticas necessitam ser emendados para fazer determinado lance. </a:t>
            </a:r>
          </a:p>
          <a:p>
            <a:pPr algn="just">
              <a:defRPr/>
            </a:pPr>
            <a:r>
              <a:rPr lang="pt-BR" sz="2000" dirty="0" smtClean="0"/>
              <a:t>Isto </a:t>
            </a:r>
            <a:r>
              <a:rPr lang="pt-BR" sz="2000" dirty="0"/>
              <a:t>exige uma tecnologia mais sofisticada do que a tradicionalmente aplicada nos cabos com condutores de cobre. </a:t>
            </a:r>
          </a:p>
          <a:p>
            <a:pPr algn="just">
              <a:defRPr/>
            </a:pPr>
            <a:r>
              <a:rPr lang="pt-BR" sz="2000" dirty="0" smtClean="0"/>
              <a:t>Existem equipamentos </a:t>
            </a:r>
            <a:r>
              <a:rPr lang="pt-BR" sz="2000" dirty="0"/>
              <a:t>que permitem a execução rápida da emenda na fibra, </a:t>
            </a:r>
            <a:r>
              <a:rPr lang="pt-BR" sz="2000" dirty="0" smtClean="0"/>
              <a:t>o </a:t>
            </a:r>
            <a:r>
              <a:rPr lang="pt-BR" sz="2000" dirty="0"/>
              <a:t>sistema mais comum é </a:t>
            </a:r>
            <a:r>
              <a:rPr lang="pt-BR" sz="2000" dirty="0" smtClean="0"/>
              <a:t>o </a:t>
            </a:r>
            <a:r>
              <a:rPr lang="pt-BR" sz="2000" dirty="0"/>
              <a:t>que emprega a máquina de fusão por arco voltaico, capaz de executar uma ligação entre duas pontas da fibra de forma quase perfeita</a:t>
            </a:r>
            <a:r>
              <a:rPr lang="pt-BR" sz="2000" dirty="0" smtClean="0"/>
              <a:t>.</a:t>
            </a:r>
          </a:p>
          <a:p>
            <a:pPr algn="just">
              <a:defRPr/>
            </a:pPr>
            <a:r>
              <a:rPr lang="pt-BR" sz="2000" dirty="0" smtClean="0"/>
              <a:t> </a:t>
            </a:r>
            <a:r>
              <a:rPr lang="pt-BR" sz="2000" dirty="0"/>
              <a:t>Todavia, </a:t>
            </a:r>
            <a:r>
              <a:rPr lang="pt-BR" sz="2000" dirty="0" smtClean="0"/>
              <a:t>o </a:t>
            </a:r>
            <a:r>
              <a:rPr lang="pt-BR" sz="2000" dirty="0"/>
              <a:t>seu custo é bastante elevado.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706356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A escolha da frequência de transmissão.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r>
              <a:rPr lang="pt-BR" sz="2000" dirty="0"/>
              <a:t>A transmissão e a detecção em um sistema a fibras ópticas devem ser feitas em certos comprimentos de onda, fixados pelas características das fontes de luz, dos fotodetectores e pelas faixas que permitam baixa atenuação e baixa dispersão nas fibras ópticas. </a:t>
            </a:r>
          </a:p>
          <a:p>
            <a:pPr>
              <a:defRPr/>
            </a:pPr>
            <a:r>
              <a:rPr lang="pt-BR" sz="2000" dirty="0" smtClean="0"/>
              <a:t>Em </a:t>
            </a:r>
            <a:r>
              <a:rPr lang="pt-BR" sz="2000" dirty="0"/>
              <a:t>sistemas de comunicações ópticas não é fácil por enquanto, ajustar a frequência de operação a qualquer valor que seja mais conveniente. </a:t>
            </a:r>
          </a:p>
          <a:p>
            <a:pPr>
              <a:defRPr/>
            </a:pPr>
            <a:r>
              <a:rPr lang="pt-BR" sz="2000" dirty="0" smtClean="0"/>
              <a:t>Nos </a:t>
            </a:r>
            <a:r>
              <a:rPr lang="pt-BR" sz="2000" dirty="0"/>
              <a:t>sistemas tradicionais, esse parâmetro é controlado por alguns elementos dos circuitos que comandam um oscilador eletrônico no transmissor e no receptor.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885893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A capilaridade do sistema de fibras ópticas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r>
              <a:rPr lang="pt-BR" sz="1800" dirty="0"/>
              <a:t>Deve-se observar que as comunicações por fibras ópticas são feitas por meio físico. </a:t>
            </a:r>
          </a:p>
          <a:p>
            <a:pPr>
              <a:defRPr/>
            </a:pPr>
            <a:r>
              <a:rPr lang="pt-BR" sz="1800" dirty="0" smtClean="0"/>
              <a:t>O </a:t>
            </a:r>
            <a:r>
              <a:rPr lang="pt-BR" sz="1800" dirty="0"/>
              <a:t>enlace só se completa entre os pontos em que estão os acessos do meio de transmissão. </a:t>
            </a:r>
          </a:p>
          <a:p>
            <a:pPr>
              <a:defRPr/>
            </a:pPr>
            <a:r>
              <a:rPr lang="pt-BR" sz="1800" dirty="0" smtClean="0"/>
              <a:t>Neste </a:t>
            </a:r>
            <a:r>
              <a:rPr lang="pt-BR" sz="1800" dirty="0"/>
              <a:t>particular, </a:t>
            </a:r>
            <a:r>
              <a:rPr lang="pt-BR" sz="1800" dirty="0" smtClean="0"/>
              <a:t>o </a:t>
            </a:r>
            <a:r>
              <a:rPr lang="pt-BR" sz="1800" dirty="0"/>
              <a:t>aumento na demanda exigirá uma ampliação da rede, que não deixa de ser um fator de complicação para instalar os novos acessos . </a:t>
            </a:r>
          </a:p>
          <a:p>
            <a:pPr>
              <a:defRPr/>
            </a:pPr>
            <a:r>
              <a:rPr lang="pt-BR" sz="1800" dirty="0" smtClean="0"/>
              <a:t>Os </a:t>
            </a:r>
            <a:r>
              <a:rPr lang="pt-BR" sz="1800" dirty="0"/>
              <a:t>sistemas por meio de ondas radioelétricas podem atingir muitos pontos simultaneamente, </a:t>
            </a:r>
            <a:r>
              <a:rPr lang="pt-BR" sz="1800" dirty="0" smtClean="0"/>
              <a:t>o </a:t>
            </a:r>
            <a:r>
              <a:rPr lang="pt-BR" sz="1800" dirty="0"/>
              <a:t>que garante maior economia para diversas aplicações. </a:t>
            </a:r>
          </a:p>
          <a:p>
            <a:pPr>
              <a:defRPr/>
            </a:pPr>
            <a:r>
              <a:rPr lang="pt-BR" sz="1800" dirty="0" smtClean="0"/>
              <a:t>É </a:t>
            </a:r>
            <a:r>
              <a:rPr lang="pt-BR" sz="1800" dirty="0"/>
              <a:t>possível que sistemas futuros interliguem as transmissões por fibras ópticas e por ondas de rádio, aproveitando as vantagens de ambos. </a:t>
            </a:r>
            <a:endParaRPr lang="pt-BR" sz="1800" dirty="0" smtClean="0"/>
          </a:p>
          <a:p>
            <a:pPr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5576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Sistema de comunicação óptica</a:t>
            </a:r>
            <a:endParaRPr lang="pt-BR" dirty="0" smtClean="0"/>
          </a:p>
          <a:p>
            <a:pPr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7730827" cy="34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07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Introdução</a:t>
            </a:r>
          </a:p>
          <a:p>
            <a:pPr>
              <a:defRPr/>
            </a:pPr>
            <a:endParaRPr lang="pt-BR" dirty="0"/>
          </a:p>
          <a:p>
            <a:pPr algn="just">
              <a:defRPr/>
            </a:pPr>
            <a:r>
              <a:rPr lang="pt-BR" sz="2000" dirty="0" smtClean="0"/>
              <a:t>Em </a:t>
            </a:r>
            <a:r>
              <a:rPr lang="pt-BR" sz="2000" dirty="0"/>
              <a:t>geral, deve-se prever a existência de uma fonte óptica, </a:t>
            </a:r>
            <a:r>
              <a:rPr lang="pt-BR" sz="2000" dirty="0" smtClean="0"/>
              <a:t>o circuito </a:t>
            </a:r>
            <a:r>
              <a:rPr lang="pt-BR" sz="2000" dirty="0"/>
              <a:t>capaz de efetuar a modulação da luz emitida, </a:t>
            </a:r>
            <a:r>
              <a:rPr lang="pt-BR" sz="2000" dirty="0" smtClean="0"/>
              <a:t>o meio </a:t>
            </a:r>
            <a:r>
              <a:rPr lang="pt-BR" sz="2000" dirty="0"/>
              <a:t>de transmissão, quase sempre representado pela fibra óptica, o</a:t>
            </a:r>
            <a:r>
              <a:rPr lang="pt-BR" sz="2000" dirty="0" smtClean="0"/>
              <a:t> </a:t>
            </a:r>
            <a:r>
              <a:rPr lang="pt-BR" sz="2000" dirty="0"/>
              <a:t>fotodetector, que converte a variação da potência de luz recebida em sinais elétricos, e </a:t>
            </a:r>
            <a:r>
              <a:rPr lang="pt-BR" sz="2000" dirty="0" smtClean="0"/>
              <a:t>o </a:t>
            </a:r>
            <a:r>
              <a:rPr lang="pt-BR" sz="2000" dirty="0"/>
              <a:t>circuito de amplificação e recuperação do sinal, que deve restaurá-lo para a mesma forma originalmente aplicada no transmissor. </a:t>
            </a:r>
            <a:endParaRPr lang="pt-BR" sz="2000" dirty="0"/>
          </a:p>
          <a:p>
            <a:pPr marL="0" indent="0" algn="just">
              <a:buNone/>
            </a:pP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50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Sistema de comunicação óptica</a:t>
            </a:r>
            <a:endParaRPr lang="pt-BR" dirty="0" smtClean="0"/>
          </a:p>
          <a:p>
            <a:pPr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1030"/>
            <a:ext cx="8080509" cy="39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64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905000"/>
            <a:ext cx="7850832" cy="411480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Sistema de comunicação óptica</a:t>
            </a:r>
            <a:endParaRPr lang="pt-BR" dirty="0" smtClean="0"/>
          </a:p>
          <a:p>
            <a:pPr>
              <a:defRPr/>
            </a:pPr>
            <a:endParaRPr lang="pt-BR" dirty="0"/>
          </a:p>
          <a:p>
            <a:pPr algn="just">
              <a:defRPr/>
            </a:pPr>
            <a:r>
              <a:rPr lang="pt-BR" sz="1800" dirty="0"/>
              <a:t>O circuito excitador-modulador é encarregado de fornecer </a:t>
            </a:r>
            <a:r>
              <a:rPr lang="pt-BR" sz="1800" dirty="0" smtClean="0"/>
              <a:t>o </a:t>
            </a:r>
            <a:r>
              <a:rPr lang="pt-BR" sz="1800" dirty="0"/>
              <a:t>sinal apropriado de modulação, aplicado sobre a irradiação da fonte de luz (diodo emissor de luz (LED) ou diodo laser (LD). </a:t>
            </a:r>
          </a:p>
          <a:p>
            <a:pPr algn="just">
              <a:defRPr/>
            </a:pPr>
            <a:r>
              <a:rPr lang="pt-BR" sz="1800" dirty="0" smtClean="0"/>
              <a:t>É </a:t>
            </a:r>
            <a:r>
              <a:rPr lang="pt-BR" sz="1800" dirty="0"/>
              <a:t>possível que a modulação seja feita com sinais analógicos ou </a:t>
            </a:r>
            <a:r>
              <a:rPr lang="pt-BR" sz="1800" dirty="0" smtClean="0"/>
              <a:t>digitais.</a:t>
            </a:r>
          </a:p>
          <a:p>
            <a:pPr algn="just">
              <a:defRPr/>
            </a:pPr>
            <a:r>
              <a:rPr lang="pt-BR" sz="1800" dirty="0" smtClean="0"/>
              <a:t>Tem-se </a:t>
            </a:r>
            <a:r>
              <a:rPr lang="pt-BR" sz="1800" dirty="0"/>
              <a:t>optado pela modulação digital, pelas inúmeras vantagens apresentadas, </a:t>
            </a:r>
            <a:r>
              <a:rPr lang="pt-BR" sz="1800" dirty="0" smtClean="0"/>
              <a:t>o sinal </a:t>
            </a:r>
            <a:r>
              <a:rPr lang="pt-BR" sz="1800" dirty="0"/>
              <a:t>de banda básica modula uma portadora, após uma etapa adequada de </a:t>
            </a:r>
            <a:r>
              <a:rPr lang="pt-BR" sz="1800" dirty="0" smtClean="0"/>
              <a:t>multiplexação. A </a:t>
            </a:r>
            <a:r>
              <a:rPr lang="pt-BR" sz="1800" dirty="0"/>
              <a:t>modulação é realizada por meio de mudanças na densidade de potência do feixe de luz emitido pela </a:t>
            </a:r>
            <a:r>
              <a:rPr lang="pt-BR" sz="1800" dirty="0" smtClean="0"/>
              <a:t>fonte. É </a:t>
            </a:r>
            <a:r>
              <a:rPr lang="pt-BR" sz="1800" dirty="0"/>
              <a:t>conhecida como modulação em intensidade (IM) e assemelha-se a modulação em amplitude dos sistemas eletrônicos que operam em radiofrequência. </a:t>
            </a:r>
            <a:endParaRPr lang="pt-BR" sz="18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8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Sistema de comunicação óptica</a:t>
            </a:r>
            <a:endParaRPr lang="pt-BR" dirty="0" smtClean="0"/>
          </a:p>
          <a:p>
            <a:pPr marL="0" indent="0">
              <a:buNone/>
              <a:defRPr/>
            </a:pPr>
            <a:endParaRPr lang="pt-BR" dirty="0"/>
          </a:p>
          <a:p>
            <a:pPr algn="just"/>
            <a:r>
              <a:rPr lang="pt-BR" sz="2000" dirty="0"/>
              <a:t>A técnica mais comum de modulação é por código de pulsos (PCM), com multiplexação por divisão de tempo (TDM</a:t>
            </a:r>
            <a:r>
              <a:rPr lang="pt-BR" sz="2000" dirty="0" smtClean="0"/>
              <a:t>).</a:t>
            </a:r>
          </a:p>
          <a:p>
            <a:pPr algn="just"/>
            <a:r>
              <a:rPr lang="pt-BR" sz="2000" dirty="0" smtClean="0"/>
              <a:t>É </a:t>
            </a:r>
            <a:r>
              <a:rPr lang="pt-BR" sz="2000" dirty="0"/>
              <a:t>possível, ainda, multiplexar </a:t>
            </a:r>
            <a:r>
              <a:rPr lang="pt-BR" sz="2000" dirty="0" smtClean="0"/>
              <a:t>o </a:t>
            </a:r>
            <a:r>
              <a:rPr lang="pt-BR" sz="2000" dirty="0"/>
              <a:t>sinal óptico, com a transmissão de vários comprimentos de onda de luz em um mesmo meio de </a:t>
            </a:r>
            <a:r>
              <a:rPr lang="pt-BR" sz="2000" dirty="0" smtClean="0"/>
              <a:t>transmissão.</a:t>
            </a:r>
          </a:p>
          <a:p>
            <a:pPr algn="just"/>
            <a:r>
              <a:rPr lang="pt-BR" sz="2000" dirty="0" smtClean="0"/>
              <a:t>Este </a:t>
            </a:r>
            <a:r>
              <a:rPr lang="pt-BR" sz="2000" dirty="0"/>
              <a:t>procedimento é conhecido como multiplexação em comprimento de onda (WDM). 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8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05000"/>
            <a:ext cx="7922840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Sistema de comunicação óptica</a:t>
            </a:r>
          </a:p>
          <a:p>
            <a:pPr marL="0" indent="0">
              <a:buNone/>
              <a:defRPr/>
            </a:pPr>
            <a:endParaRPr lang="pt-BR" sz="2000" dirty="0" smtClean="0"/>
          </a:p>
          <a:p>
            <a:pPr algn="just">
              <a:defRPr/>
            </a:pPr>
            <a:r>
              <a:rPr lang="pt-BR" sz="1800" dirty="0"/>
              <a:t>É comum a presença da etapa eletrônica intermediaria, conhecida como repetidor, com a função de recuperar </a:t>
            </a:r>
            <a:r>
              <a:rPr lang="pt-BR" sz="1800" dirty="0" smtClean="0"/>
              <a:t>o </a:t>
            </a:r>
            <a:r>
              <a:rPr lang="pt-BR" sz="1800" dirty="0"/>
              <a:t>sinal depois de um certo grau de atenuação e de deformação dos pulsos de </a:t>
            </a:r>
            <a:r>
              <a:rPr lang="pt-BR" sz="1800" dirty="0" smtClean="0"/>
              <a:t>modulação.</a:t>
            </a:r>
          </a:p>
          <a:p>
            <a:pPr algn="just">
              <a:defRPr/>
            </a:pPr>
            <a:r>
              <a:rPr lang="pt-BR" sz="1800" dirty="0" smtClean="0"/>
              <a:t>Esse </a:t>
            </a:r>
            <a:r>
              <a:rPr lang="pt-BR" sz="1800" dirty="0"/>
              <a:t>estágio é necessário para comunicações em longas </a:t>
            </a:r>
            <a:r>
              <a:rPr lang="pt-BR" sz="1800" dirty="0" smtClean="0"/>
              <a:t>distâncias.</a:t>
            </a:r>
          </a:p>
          <a:p>
            <a:pPr algn="just">
              <a:defRPr/>
            </a:pPr>
            <a:r>
              <a:rPr lang="pt-BR" sz="1800" dirty="0" smtClean="0"/>
              <a:t>Consiste </a:t>
            </a:r>
            <a:r>
              <a:rPr lang="pt-BR" sz="1800" dirty="0"/>
              <a:t>em um receptor e um transmissor antes do ponto de destino da mensagem, contendo um circuito capaz de recuperar 0 nível (amplificador) e a forma (regenerador) do sinal que foi aplicado a fibra. </a:t>
            </a:r>
          </a:p>
          <a:p>
            <a:pPr algn="just">
              <a:defRPr/>
            </a:pPr>
            <a:r>
              <a:rPr lang="pt-BR" sz="1800" dirty="0" smtClean="0"/>
              <a:t>Com </a:t>
            </a:r>
            <a:r>
              <a:rPr lang="pt-BR" sz="1800" dirty="0"/>
              <a:t>a melhoria da Qualidade das fibras, a maior sensibilidade dos detectores e </a:t>
            </a:r>
            <a:r>
              <a:rPr lang="pt-BR" sz="1800" dirty="0" smtClean="0"/>
              <a:t>o </a:t>
            </a:r>
            <a:r>
              <a:rPr lang="pt-BR" sz="1800" dirty="0"/>
              <a:t>aumento na potência de saída das fontes, as distâncias entre os repetidores estão progressivamente maiores. </a:t>
            </a:r>
          </a:p>
          <a:p>
            <a:pPr algn="just">
              <a:defRPr/>
            </a:pPr>
            <a:r>
              <a:rPr lang="pt-BR" sz="1800" dirty="0" smtClean="0"/>
              <a:t>A </a:t>
            </a:r>
            <a:r>
              <a:rPr lang="pt-BR" sz="1800" dirty="0"/>
              <a:t>tendência é que esse estágio seja substituído por amplificadores ópticos</a:t>
            </a:r>
          </a:p>
        </p:txBody>
      </p:sp>
    </p:spTree>
    <p:extLst>
      <p:ext uri="{BB962C8B-B14F-4D97-AF65-F5344CB8AC3E}">
        <p14:creationId xmlns:p14="http://schemas.microsoft.com/office/powerpoint/2010/main" val="2808240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2795</TotalTime>
  <Words>2495</Words>
  <Application>Microsoft Office PowerPoint</Application>
  <PresentationFormat>Apresentação na tela (4:3)</PresentationFormat>
  <Paragraphs>195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Tema1</vt:lpstr>
      <vt:lpstr>Optativa Cabeamento estruturado e fibras ópticas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Vantagens</vt:lpstr>
      <vt:lpstr>Vantagens</vt:lpstr>
      <vt:lpstr>Vantagens</vt:lpstr>
      <vt:lpstr>Vantagens</vt:lpstr>
      <vt:lpstr>Vantagens</vt:lpstr>
      <vt:lpstr>Vantagens</vt:lpstr>
      <vt:lpstr>Vantagens</vt:lpstr>
      <vt:lpstr>Vantagens</vt:lpstr>
      <vt:lpstr>Vantagens</vt:lpstr>
      <vt:lpstr>Vantagens</vt:lpstr>
      <vt:lpstr>Vantagens</vt:lpstr>
      <vt:lpstr>Desvantagens</vt:lpstr>
      <vt:lpstr>Desvantagens</vt:lpstr>
      <vt:lpstr>Desvantagens</vt:lpstr>
      <vt:lpstr>Desvantagens</vt:lpstr>
      <vt:lpstr>Desvantagens</vt:lpstr>
      <vt:lpstr>Desvantagens</vt:lpstr>
      <vt:lpstr>Desvantagens</vt:lpstr>
      <vt:lpstr>Desvantagens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</dc:title>
  <dc:creator>diovani</dc:creator>
  <cp:lastModifiedBy>DIOVANI DOS SANTOS MILHORIM</cp:lastModifiedBy>
  <cp:revision>101</cp:revision>
  <dcterms:created xsi:type="dcterms:W3CDTF">2012-11-12T17:59:34Z</dcterms:created>
  <dcterms:modified xsi:type="dcterms:W3CDTF">2016-03-29T18:18:36Z</dcterms:modified>
</cp:coreProperties>
</file>