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AD61E-BD94-4525-97E7-1DE5B3379A4F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F050-D940-4E77-99E3-1E43950F58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</a:t>
            </a:r>
            <a:endParaRPr lang="pt-BR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PT" noProof="0" smtClean="0"/>
              <a:t>Faça clique para editar o estilo</a:t>
            </a:r>
            <a:endParaRPr lang="pt-BR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352" y="6237312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B7449B-E9EA-4C50-94B3-78E06B0576CB}" type="datetime7">
              <a:rPr lang="pt-BR" smtClean="0"/>
              <a:t>mar-16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7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A380EE-AE36-472D-8F99-37D8D0496F12}" type="datetime7">
              <a:rPr lang="pt-BR" smtClean="0"/>
              <a:t>mar-16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/>
          <a:p>
            <a:pPr lvl="0"/>
            <a:r>
              <a:rPr lang="pt-PT" noProof="0" smtClean="0"/>
              <a:t>Clique no ícone para adicionar multimédia</a:t>
            </a:r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13456-AD7D-437C-8ED9-A5F2E85D5091}" type="datetime7">
              <a:rPr lang="pt-BR" smtClean="0"/>
              <a:t>mar-16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14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1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8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3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836AC8-B160-4FB6-899D-C1EF004428E3}" type="datetime7">
              <a:rPr lang="pt-BR" smtClean="0"/>
              <a:t>mar-16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11/2012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23731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fld id="{D5748075-1689-4180-ACAD-CBFB3A2F32FD}" type="slidenum">
              <a:rPr lang="pt-BR" smtClean="0"/>
              <a:t>‹nº›</a:t>
            </a:fld>
            <a:endParaRPr lang="pt-B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Optativa</a:t>
            </a:r>
            <a:br>
              <a:rPr lang="pt-BR" sz="3600" dirty="0" smtClean="0"/>
            </a:br>
            <a:r>
              <a:rPr lang="pt-BR" sz="3600" dirty="0" smtClean="0"/>
              <a:t>Cabeamento estruturado e fibras ópticas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Aula </a:t>
            </a:r>
            <a:r>
              <a:rPr lang="pt-BR" b="1" dirty="0" smtClean="0"/>
              <a:t>03:Técnicas </a:t>
            </a:r>
            <a:r>
              <a:rPr lang="pt-BR" b="1" dirty="0" smtClean="0"/>
              <a:t>e </a:t>
            </a:r>
            <a:r>
              <a:rPr lang="pt-BR" b="1" dirty="0" smtClean="0"/>
              <a:t>subsistemas</a:t>
            </a:r>
          </a:p>
          <a:p>
            <a:r>
              <a:rPr lang="pt-BR" b="1" dirty="0" smtClean="0"/>
              <a:t>(parte 2)</a:t>
            </a:r>
            <a:endParaRPr lang="pt-BR" b="1" dirty="0" smtClean="0"/>
          </a:p>
          <a:p>
            <a:endParaRPr lang="pt-BR" dirty="0"/>
          </a:p>
          <a:p>
            <a:r>
              <a:rPr lang="pt-BR" sz="2400" dirty="0" smtClean="0"/>
              <a:t>Prof. </a:t>
            </a:r>
            <a:r>
              <a:rPr lang="pt-BR" sz="2400" dirty="0" err="1" smtClean="0"/>
              <a:t>Diovani</a:t>
            </a:r>
            <a:r>
              <a:rPr lang="pt-BR" sz="2400" dirty="0" smtClean="0"/>
              <a:t> </a:t>
            </a:r>
            <a:r>
              <a:rPr lang="pt-BR" sz="2400" dirty="0" err="1" smtClean="0"/>
              <a:t>Milhorim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648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Backbone de campus</a:t>
            </a:r>
          </a:p>
          <a:p>
            <a:pPr>
              <a:defRPr/>
            </a:pP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7"/>
            <a:ext cx="7740352" cy="41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8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Backbone – recomendações da norma: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Cabos </a:t>
            </a:r>
            <a:r>
              <a:rPr lang="pt-BR" sz="2400" dirty="0" err="1" smtClean="0"/>
              <a:t>multipares</a:t>
            </a:r>
            <a:r>
              <a:rPr lang="pt-BR" sz="2400" dirty="0" smtClean="0"/>
              <a:t>:</a:t>
            </a:r>
          </a:p>
          <a:p>
            <a:pPr lvl="1">
              <a:defRPr/>
            </a:pPr>
            <a:r>
              <a:rPr lang="pt-BR" sz="2000" dirty="0" smtClean="0"/>
              <a:t>Máximo  de duas emendas para </a:t>
            </a:r>
            <a:r>
              <a:rPr lang="pt-BR" sz="2000" dirty="0" err="1" smtClean="0"/>
              <a:t>backbone</a:t>
            </a:r>
            <a:r>
              <a:rPr lang="pt-BR" sz="2000" dirty="0" smtClean="0"/>
              <a:t> de campus</a:t>
            </a:r>
          </a:p>
          <a:p>
            <a:pPr lvl="1">
              <a:defRPr/>
            </a:pPr>
            <a:r>
              <a:rPr lang="pt-BR" sz="2000" dirty="0" smtClean="0"/>
              <a:t>Máximo de uma emenda para </a:t>
            </a:r>
            <a:r>
              <a:rPr lang="pt-BR" sz="2000" dirty="0" err="1" smtClean="0"/>
              <a:t>backbone</a:t>
            </a:r>
            <a:r>
              <a:rPr lang="pt-BR" sz="2000" dirty="0" smtClean="0"/>
              <a:t>  de edifício</a:t>
            </a:r>
          </a:p>
          <a:p>
            <a:pPr>
              <a:defRPr/>
            </a:pPr>
            <a:r>
              <a:rPr lang="pt-BR" sz="2400" dirty="0" smtClean="0"/>
              <a:t>Cabos ópticos:</a:t>
            </a:r>
          </a:p>
          <a:p>
            <a:pPr lvl="1">
              <a:defRPr/>
            </a:pPr>
            <a:r>
              <a:rPr lang="pt-BR" sz="2000" dirty="0" smtClean="0"/>
              <a:t>Número de emendas mediante cálculo de perdas do enlace</a:t>
            </a:r>
          </a:p>
          <a:p>
            <a:pPr lvl="1">
              <a:defRPr/>
            </a:pPr>
            <a:r>
              <a:rPr lang="pt-BR" sz="2000" dirty="0" smtClean="0"/>
              <a:t>Comprimento máximo do canal:</a:t>
            </a:r>
          </a:p>
          <a:p>
            <a:pPr lvl="2">
              <a:defRPr/>
            </a:pPr>
            <a:r>
              <a:rPr lang="pt-BR" sz="1800" dirty="0" err="1" smtClean="0"/>
              <a:t>Monomodo</a:t>
            </a:r>
            <a:r>
              <a:rPr lang="pt-BR" sz="1800" dirty="0" smtClean="0"/>
              <a:t>: 3.000m  ANSI/TIA-568-c</a:t>
            </a:r>
          </a:p>
          <a:p>
            <a:pPr lvl="2">
              <a:defRPr/>
            </a:pPr>
            <a:r>
              <a:rPr lang="pt-BR" sz="1800" dirty="0" smtClean="0"/>
              <a:t>Multimodo: 2.000 m </a:t>
            </a:r>
            <a:r>
              <a:rPr lang="pt-BR" sz="1800" dirty="0"/>
              <a:t>ANSI/TIA-568-c</a:t>
            </a:r>
          </a:p>
          <a:p>
            <a:pPr lvl="2">
              <a:defRPr/>
            </a:pPr>
            <a:r>
              <a:rPr lang="pt-BR" sz="1800" dirty="0" err="1" smtClean="0"/>
              <a:t>Monomodo</a:t>
            </a:r>
            <a:r>
              <a:rPr lang="pt-BR" sz="1800" dirty="0" smtClean="0"/>
              <a:t> e multimodo: 2.000 m NBR 14565:2007 e ISO</a:t>
            </a:r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1554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Área de trabalho:</a:t>
            </a:r>
          </a:p>
          <a:p>
            <a:pPr>
              <a:defRPr/>
            </a:pPr>
            <a:endParaRPr lang="pt-BR" sz="2400" dirty="0"/>
          </a:p>
          <a:p>
            <a:pPr algn="just">
              <a:defRPr/>
            </a:pPr>
            <a:r>
              <a:rPr lang="pt-BR" sz="2000" dirty="0" smtClean="0"/>
              <a:t>Espaços em um edifício comercial nos quais os usuários da rede interagem com seus respectivos equipamentos terminais.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 smtClean="0"/>
              <a:t>Espaço de um subsistema de cabeamento para telecomunicações em que os cabos provenientes do distribuidor de piso são terminados em tomadas de telecomunicações acessíveis aos usuários para a conexão de seus equipamentos `a rede do edifício.</a:t>
            </a:r>
            <a:endParaRPr 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3399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Área de trabalho:</a:t>
            </a:r>
          </a:p>
          <a:p>
            <a:pPr>
              <a:defRPr/>
            </a:pP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36371"/>
            <a:ext cx="7056784" cy="39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8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Área de trabalho:</a:t>
            </a:r>
          </a:p>
          <a:p>
            <a:pPr>
              <a:defRPr/>
            </a:pPr>
            <a:endParaRPr lang="pt-BR" sz="2000" dirty="0"/>
          </a:p>
          <a:p>
            <a:pPr marL="741363" lvl="1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err="1" smtClean="0"/>
              <a:t>Cada</a:t>
            </a:r>
            <a:r>
              <a:rPr lang="en-GB" altLang="pt-BR" sz="2000" dirty="0" smtClean="0"/>
              <a:t> </a:t>
            </a:r>
            <a:r>
              <a:rPr lang="en-GB" altLang="pt-BR" sz="2000" dirty="0" err="1"/>
              <a:t>tomada</a:t>
            </a:r>
            <a:r>
              <a:rPr lang="en-GB" altLang="pt-BR" sz="2000" dirty="0"/>
              <a:t> </a:t>
            </a:r>
            <a:r>
              <a:rPr lang="en-GB" altLang="pt-BR" sz="2000" dirty="0" err="1"/>
              <a:t>deve</a:t>
            </a:r>
            <a:r>
              <a:rPr lang="en-GB" altLang="pt-BR" sz="2000" dirty="0"/>
              <a:t> </a:t>
            </a:r>
            <a:r>
              <a:rPr lang="en-GB" altLang="pt-BR" sz="2000" dirty="0" err="1"/>
              <a:t>possuir</a:t>
            </a:r>
            <a:r>
              <a:rPr lang="en-GB" altLang="pt-BR" sz="2000" dirty="0"/>
              <a:t>, no </a:t>
            </a:r>
            <a:r>
              <a:rPr lang="en-GB" altLang="pt-BR" sz="2000" dirty="0" err="1"/>
              <a:t>mínimo</a:t>
            </a:r>
            <a:r>
              <a:rPr lang="en-GB" altLang="pt-BR" sz="2000" dirty="0"/>
              <a:t>, </a:t>
            </a:r>
            <a:r>
              <a:rPr lang="en-GB" altLang="pt-BR" sz="2000" dirty="0" err="1"/>
              <a:t>dois</a:t>
            </a:r>
            <a:r>
              <a:rPr lang="en-GB" altLang="pt-BR" sz="2000" dirty="0"/>
              <a:t> </a:t>
            </a:r>
            <a:r>
              <a:rPr lang="en-GB" altLang="pt-BR" sz="2000" dirty="0" err="1"/>
              <a:t>tipos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acesso</a:t>
            </a:r>
            <a:r>
              <a:rPr lang="en-GB" altLang="pt-BR" sz="2000" dirty="0"/>
              <a:t>: dados e </a:t>
            </a:r>
            <a:r>
              <a:rPr lang="en-GB" altLang="pt-BR" sz="2000" dirty="0" err="1"/>
              <a:t>voz</a:t>
            </a:r>
            <a:r>
              <a:rPr lang="en-GB" altLang="pt-BR" sz="2000" dirty="0"/>
              <a:t>.</a:t>
            </a:r>
          </a:p>
          <a:p>
            <a:pPr marL="741363" lvl="1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err="1"/>
              <a:t>Deve</a:t>
            </a:r>
            <a:r>
              <a:rPr lang="en-GB" altLang="pt-BR" sz="2000" dirty="0"/>
              <a:t> </a:t>
            </a:r>
            <a:r>
              <a:rPr lang="en-GB" altLang="pt-BR" sz="2000" dirty="0" err="1"/>
              <a:t>existir</a:t>
            </a:r>
            <a:r>
              <a:rPr lang="en-GB" altLang="pt-BR" sz="2000" dirty="0"/>
              <a:t> no </a:t>
            </a:r>
            <a:r>
              <a:rPr lang="en-GB" altLang="pt-BR" sz="2000" dirty="0" err="1"/>
              <a:t>mínimo</a:t>
            </a:r>
            <a:r>
              <a:rPr lang="en-GB" altLang="pt-BR" sz="2000" dirty="0"/>
              <a:t> </a:t>
            </a:r>
            <a:r>
              <a:rPr lang="en-GB" altLang="pt-BR" sz="2000" dirty="0" err="1" smtClean="0"/>
              <a:t>duas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tomadas</a:t>
            </a:r>
            <a:r>
              <a:rPr lang="en-GB" altLang="pt-BR" sz="2000" dirty="0" smtClean="0"/>
              <a:t> </a:t>
            </a:r>
            <a:r>
              <a:rPr lang="en-GB" altLang="pt-BR" sz="2000" dirty="0"/>
              <a:t>para </a:t>
            </a:r>
            <a:r>
              <a:rPr lang="en-GB" altLang="pt-BR" sz="2000" dirty="0" err="1"/>
              <a:t>cada</a:t>
            </a:r>
            <a:r>
              <a:rPr lang="en-GB" altLang="pt-BR" sz="2000" dirty="0"/>
              <a:t> </a:t>
            </a:r>
            <a:r>
              <a:rPr lang="en-GB" altLang="pt-BR" sz="2000" dirty="0" err="1"/>
              <a:t>área</a:t>
            </a:r>
            <a:r>
              <a:rPr lang="en-GB" altLang="pt-BR" sz="2000" dirty="0"/>
              <a:t> de </a:t>
            </a:r>
            <a:r>
              <a:rPr lang="en-GB" altLang="pt-BR" sz="2000" dirty="0" err="1"/>
              <a:t>trabalho</a:t>
            </a:r>
            <a:r>
              <a:rPr lang="en-GB" altLang="pt-BR" sz="2000" dirty="0"/>
              <a:t> de 10 m</a:t>
            </a:r>
            <a:r>
              <a:rPr lang="en-GB" altLang="pt-BR" sz="2000" baseline="30000" dirty="0"/>
              <a:t>2</a:t>
            </a:r>
            <a:r>
              <a:rPr lang="en-GB" altLang="pt-BR" sz="2000" baseline="30000" dirty="0" smtClean="0"/>
              <a:t>.</a:t>
            </a:r>
          </a:p>
          <a:p>
            <a:pPr marL="741363" lvl="1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baseline="30000" dirty="0" smtClean="0"/>
          </a:p>
          <a:p>
            <a:pPr marL="1141413" lvl="2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aseline="30000" dirty="0" smtClean="0"/>
              <a:t>Uma </a:t>
            </a:r>
            <a:r>
              <a:rPr lang="en-GB" altLang="pt-BR" sz="2800" baseline="30000" dirty="0" err="1" smtClean="0"/>
              <a:t>tomada</a:t>
            </a:r>
            <a:r>
              <a:rPr lang="en-GB" altLang="pt-BR" sz="2800" baseline="30000" dirty="0" smtClean="0"/>
              <a:t> </a:t>
            </a:r>
            <a:r>
              <a:rPr lang="en-GB" altLang="pt-BR" sz="2800" baseline="30000" dirty="0" err="1" smtClean="0"/>
              <a:t>obrigatoriamento</a:t>
            </a:r>
            <a:r>
              <a:rPr lang="en-GB" altLang="pt-BR" sz="2800" baseline="30000" dirty="0" smtClean="0"/>
              <a:t> par </a:t>
            </a:r>
            <a:r>
              <a:rPr lang="en-GB" altLang="pt-BR" sz="2800" baseline="30000" dirty="0" err="1" smtClean="0"/>
              <a:t>trançado</a:t>
            </a:r>
            <a:r>
              <a:rPr lang="en-GB" altLang="pt-BR" sz="2800" baseline="30000" dirty="0" smtClean="0"/>
              <a:t> 5e </a:t>
            </a:r>
            <a:r>
              <a:rPr lang="en-GB" altLang="pt-BR" sz="2800" baseline="30000" dirty="0" err="1" smtClean="0"/>
              <a:t>ou</a:t>
            </a:r>
            <a:r>
              <a:rPr lang="en-GB" altLang="pt-BR" sz="2800" baseline="30000" dirty="0" smtClean="0"/>
              <a:t> superior</a:t>
            </a:r>
          </a:p>
          <a:p>
            <a:pPr marL="1141413" lvl="2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800" baseline="30000" dirty="0" err="1" smtClean="0"/>
              <a:t>Segunda</a:t>
            </a:r>
            <a:r>
              <a:rPr lang="en-GB" altLang="pt-BR" sz="2800" baseline="30000" dirty="0" smtClean="0"/>
              <a:t> </a:t>
            </a:r>
            <a:r>
              <a:rPr lang="en-GB" altLang="pt-BR" sz="2800" baseline="30000" dirty="0" err="1" smtClean="0"/>
              <a:t>tomada</a:t>
            </a:r>
            <a:r>
              <a:rPr lang="en-GB" altLang="pt-BR" sz="2800" baseline="30000" dirty="0" smtClean="0"/>
              <a:t> </a:t>
            </a:r>
            <a:r>
              <a:rPr lang="en-GB" altLang="pt-BR" baseline="30000" dirty="0" smtClean="0"/>
              <a:t>:</a:t>
            </a:r>
          </a:p>
          <a:p>
            <a:pPr marL="1598613" lvl="3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600" dirty="0" smtClean="0"/>
              <a:t>Par </a:t>
            </a:r>
            <a:r>
              <a:rPr lang="en-GB" altLang="pt-BR" sz="1600" dirty="0" err="1" smtClean="0"/>
              <a:t>trançado</a:t>
            </a:r>
            <a:r>
              <a:rPr lang="en-GB" altLang="pt-BR" sz="1600" dirty="0" smtClean="0"/>
              <a:t> 5e </a:t>
            </a:r>
            <a:r>
              <a:rPr lang="en-GB" altLang="pt-BR" sz="1600" dirty="0" err="1" smtClean="0"/>
              <a:t>ou</a:t>
            </a:r>
            <a:r>
              <a:rPr lang="en-GB" altLang="pt-BR" sz="1600" dirty="0" smtClean="0"/>
              <a:t> superior  </a:t>
            </a:r>
          </a:p>
          <a:p>
            <a:pPr marL="1598613" lvl="3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600" dirty="0" smtClean="0"/>
              <a:t>Cabo </a:t>
            </a:r>
            <a:r>
              <a:rPr lang="en-GB" altLang="pt-BR" sz="1600" dirty="0" err="1" smtClean="0"/>
              <a:t>multimodo</a:t>
            </a:r>
            <a:r>
              <a:rPr lang="en-GB" altLang="pt-BR" sz="1600" dirty="0" smtClean="0"/>
              <a:t> 50/125</a:t>
            </a:r>
            <a:r>
              <a:rPr lang="el-GR" sz="1600" dirty="0" smtClean="0"/>
              <a:t> μ</a:t>
            </a:r>
            <a:r>
              <a:rPr lang="pt-BR" sz="1600" dirty="0" smtClean="0"/>
              <a:t>m</a:t>
            </a:r>
            <a:r>
              <a:rPr lang="en-GB" altLang="pt-BR" sz="1600" dirty="0" smtClean="0"/>
              <a:t> e </a:t>
            </a:r>
            <a:r>
              <a:rPr lang="en-GB" altLang="pt-BR" sz="1600" dirty="0" err="1" smtClean="0"/>
              <a:t>cabos</a:t>
            </a:r>
            <a:r>
              <a:rPr lang="en-GB" altLang="pt-BR" sz="1600" dirty="0" smtClean="0"/>
              <a:t> OM-3 (</a:t>
            </a:r>
            <a:r>
              <a:rPr lang="en-GB" altLang="pt-BR" sz="1600" dirty="0" err="1" smtClean="0"/>
              <a:t>otimizado</a:t>
            </a:r>
            <a:r>
              <a:rPr lang="en-GB" altLang="pt-BR" sz="1600" dirty="0" smtClean="0"/>
              <a:t> para laser)</a:t>
            </a:r>
          </a:p>
          <a:p>
            <a:pPr marL="1598613" lvl="3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1600" dirty="0" smtClean="0"/>
              <a:t>Cabo </a:t>
            </a:r>
            <a:r>
              <a:rPr lang="en-GB" altLang="pt-BR" sz="1600" dirty="0" err="1" smtClean="0"/>
              <a:t>óptico</a:t>
            </a:r>
            <a:r>
              <a:rPr lang="en-GB" altLang="pt-BR" sz="1600" dirty="0" smtClean="0"/>
              <a:t> </a:t>
            </a:r>
            <a:r>
              <a:rPr lang="en-GB" altLang="pt-BR" sz="1600" dirty="0" err="1" smtClean="0"/>
              <a:t>multimodo</a:t>
            </a:r>
            <a:r>
              <a:rPr lang="en-GB" altLang="pt-BR" sz="1600" dirty="0" smtClean="0"/>
              <a:t> 60/125 </a:t>
            </a:r>
            <a:r>
              <a:rPr lang="el-GR" sz="1600" dirty="0" smtClean="0"/>
              <a:t>μ</a:t>
            </a:r>
            <a:r>
              <a:rPr lang="pt-BR" sz="1600" dirty="0" smtClean="0"/>
              <a:t>m</a:t>
            </a:r>
            <a:endParaRPr lang="en-GB" altLang="pt-BR" sz="1600" baseline="30000" dirty="0" smtClean="0"/>
          </a:p>
          <a:p>
            <a:pPr marL="741363" lvl="1" indent="-284163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err="1" smtClean="0"/>
              <a:t>Comprimento</a:t>
            </a:r>
            <a:r>
              <a:rPr lang="en-GB" altLang="pt-BR" sz="2000" dirty="0" smtClean="0"/>
              <a:t> </a:t>
            </a:r>
            <a:r>
              <a:rPr lang="en-GB" altLang="pt-BR" sz="2000" dirty="0" err="1"/>
              <a:t>máximo</a:t>
            </a:r>
            <a:r>
              <a:rPr lang="en-GB" altLang="pt-BR" sz="2000" dirty="0"/>
              <a:t> para </a:t>
            </a:r>
            <a:r>
              <a:rPr lang="en-GB" altLang="pt-BR" sz="2000" dirty="0" err="1"/>
              <a:t>cabo</a:t>
            </a:r>
            <a:r>
              <a:rPr lang="en-GB" altLang="pt-BR" sz="2000" dirty="0"/>
              <a:t> par </a:t>
            </a:r>
            <a:r>
              <a:rPr lang="en-GB" altLang="pt-BR" sz="2000" dirty="0" err="1"/>
              <a:t>trançado</a:t>
            </a:r>
            <a:r>
              <a:rPr lang="en-GB" altLang="pt-BR" sz="2000" dirty="0"/>
              <a:t>: 5m.</a:t>
            </a:r>
          </a:p>
          <a:p>
            <a:pPr marL="741363" lvl="1" indent="-284163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9773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Área de trabalho:</a:t>
            </a:r>
          </a:p>
          <a:p>
            <a:pPr>
              <a:defRPr/>
            </a:pPr>
            <a:endParaRPr lang="pt-BR" sz="2000" dirty="0"/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 dirty="0" err="1" smtClean="0"/>
              <a:t>Espelhos</a:t>
            </a:r>
            <a:r>
              <a:rPr lang="en-GB" altLang="pt-BR" sz="2400" dirty="0" smtClean="0"/>
              <a:t> de </a:t>
            </a:r>
            <a:r>
              <a:rPr lang="en-GB" altLang="pt-BR" sz="2400" dirty="0" err="1" smtClean="0"/>
              <a:t>tomadas</a:t>
            </a:r>
            <a:r>
              <a:rPr lang="en-GB" altLang="pt-BR" sz="2400" dirty="0" smtClean="0"/>
              <a:t> 4x2 </a:t>
            </a:r>
            <a:r>
              <a:rPr lang="en-GB" altLang="pt-BR" sz="2400" dirty="0" err="1" smtClean="0"/>
              <a:t>ou</a:t>
            </a:r>
            <a:r>
              <a:rPr lang="en-GB" altLang="pt-BR" sz="2400" dirty="0" smtClean="0"/>
              <a:t> 4x4 </a:t>
            </a:r>
            <a:r>
              <a:rPr lang="en-GB" altLang="pt-BR" sz="2400" dirty="0" err="1" smtClean="0"/>
              <a:t>ou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caixas</a:t>
            </a:r>
            <a:r>
              <a:rPr lang="en-GB" altLang="pt-BR" sz="2400" dirty="0" smtClean="0"/>
              <a:t> de </a:t>
            </a:r>
            <a:r>
              <a:rPr lang="en-GB" altLang="pt-BR" sz="2400" dirty="0" err="1" smtClean="0"/>
              <a:t>superfície</a:t>
            </a:r>
            <a:r>
              <a:rPr lang="en-GB" altLang="pt-BR" sz="2400" dirty="0" smtClean="0"/>
              <a:t>.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 dirty="0" smtClean="0"/>
              <a:t>Evite </a:t>
            </a:r>
            <a:r>
              <a:rPr lang="en-GB" altLang="pt-BR" sz="2400" dirty="0" err="1" smtClean="0"/>
              <a:t>caixas</a:t>
            </a:r>
            <a:r>
              <a:rPr lang="en-GB" altLang="pt-BR" sz="2400" dirty="0" smtClean="0"/>
              <a:t> no </a:t>
            </a:r>
            <a:r>
              <a:rPr lang="en-GB" altLang="pt-BR" sz="2400" dirty="0" err="1" smtClean="0"/>
              <a:t>piso</a:t>
            </a:r>
            <a:r>
              <a:rPr lang="en-GB" altLang="pt-BR" sz="2400" dirty="0" smtClean="0"/>
              <a:t> (</a:t>
            </a:r>
            <a:r>
              <a:rPr lang="en-GB" altLang="pt-BR" sz="2400" dirty="0" err="1" smtClean="0"/>
              <a:t>manutenção</a:t>
            </a:r>
            <a:r>
              <a:rPr lang="en-GB" altLang="pt-BR" sz="2400" dirty="0" smtClean="0"/>
              <a:t> e </a:t>
            </a:r>
            <a:r>
              <a:rPr lang="en-GB" altLang="pt-BR" sz="2400" dirty="0" err="1" smtClean="0"/>
              <a:t>limpeza</a:t>
            </a:r>
            <a:r>
              <a:rPr lang="en-GB" altLang="pt-BR" sz="2400" dirty="0" smtClean="0"/>
              <a:t>)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 dirty="0" err="1" smtClean="0"/>
              <a:t>Tomadas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montadas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próximas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ao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ponto</a:t>
            </a:r>
            <a:r>
              <a:rPr lang="en-GB" altLang="pt-BR" sz="2400" dirty="0" smtClean="0"/>
              <a:t> de </a:t>
            </a:r>
            <a:r>
              <a:rPr lang="en-GB" altLang="pt-BR" sz="2400" dirty="0" err="1" smtClean="0"/>
              <a:t>alimentação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elétrica</a:t>
            </a:r>
            <a:r>
              <a:rPr lang="en-GB" altLang="pt-BR" sz="2400" dirty="0" smtClean="0"/>
              <a:t>.</a:t>
            </a:r>
          </a:p>
          <a:p>
            <a:pPr lvl="1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400" dirty="0" err="1" smtClean="0"/>
              <a:t>Não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são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reconhecidos</a:t>
            </a:r>
            <a:r>
              <a:rPr lang="en-GB" altLang="pt-BR" sz="2400" dirty="0" smtClean="0"/>
              <a:t> pela </a:t>
            </a:r>
            <a:r>
              <a:rPr lang="en-GB" altLang="pt-BR" sz="2400" dirty="0" err="1" smtClean="0"/>
              <a:t>norma</a:t>
            </a:r>
            <a:endParaRPr lang="en-GB" altLang="pt-BR" sz="2400" dirty="0" smtClean="0"/>
          </a:p>
          <a:p>
            <a:pPr lvl="2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smtClean="0"/>
              <a:t>Cabos STP (</a:t>
            </a:r>
            <a:r>
              <a:rPr lang="en-GB" altLang="pt-BR" sz="2000" dirty="0" err="1" smtClean="0"/>
              <a:t>blindados</a:t>
            </a:r>
            <a:r>
              <a:rPr lang="en-GB" altLang="pt-BR" sz="2000" dirty="0" smtClean="0"/>
              <a:t>)</a:t>
            </a:r>
          </a:p>
          <a:p>
            <a:pPr lvl="2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smtClean="0"/>
              <a:t>Cabos </a:t>
            </a:r>
            <a:r>
              <a:rPr lang="en-GB" altLang="pt-BR" sz="2000" dirty="0" err="1" smtClean="0"/>
              <a:t>coaxiais</a:t>
            </a:r>
            <a:endParaRPr lang="en-GB" altLang="pt-BR" sz="2000" dirty="0" smtClean="0"/>
          </a:p>
          <a:p>
            <a:pPr lvl="2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000" dirty="0" smtClean="0"/>
              <a:t>Cabos de UTP </a:t>
            </a:r>
            <a:r>
              <a:rPr lang="en-GB" altLang="pt-BR" sz="2000" dirty="0" err="1" smtClean="0"/>
              <a:t>ou</a:t>
            </a:r>
            <a:r>
              <a:rPr lang="en-GB" altLang="pt-BR" sz="2000" dirty="0" smtClean="0"/>
              <a:t> F/UTP </a:t>
            </a:r>
            <a:r>
              <a:rPr lang="en-GB" altLang="pt-BR" sz="2000" dirty="0" err="1" smtClean="0"/>
              <a:t>categoria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abaixo</a:t>
            </a:r>
            <a:r>
              <a:rPr lang="en-GB" altLang="pt-BR" sz="2000" dirty="0" smtClean="0"/>
              <a:t> de 5e.</a:t>
            </a:r>
          </a:p>
          <a:p>
            <a:pPr lvl="2" defTabSz="44926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9786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Área de trabalho: Padrão 568-A e B</a:t>
            </a: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7668344" cy="41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telecomunicações:</a:t>
            </a:r>
          </a:p>
          <a:p>
            <a:pPr>
              <a:defRPr/>
            </a:pPr>
            <a:endParaRPr lang="pt-BR" altLang="pt-BR" sz="2000" dirty="0"/>
          </a:p>
          <a:p>
            <a:r>
              <a:rPr lang="pt-BR" altLang="pt-BR" sz="2000" dirty="0"/>
              <a:t>Local onde são colocados os painéis distribuidores bem como equipamentos </a:t>
            </a:r>
          </a:p>
          <a:p>
            <a:r>
              <a:rPr lang="pt-BR" altLang="pt-BR" sz="2000" dirty="0"/>
              <a:t>Neste local é feita a conexão cruzada (</a:t>
            </a:r>
            <a:r>
              <a:rPr lang="pt-BR" altLang="pt-BR" sz="2000" dirty="0" err="1"/>
              <a:t>cross-conection</a:t>
            </a:r>
            <a:r>
              <a:rPr lang="pt-BR" altLang="pt-BR" sz="2000" dirty="0"/>
              <a:t>) entre painéis distribuidores e os equipamentos</a:t>
            </a:r>
          </a:p>
          <a:p>
            <a:r>
              <a:rPr lang="pt-BR" altLang="pt-BR" sz="2000" dirty="0"/>
              <a:t>O armário de telecomunicações é uma das extremidades do cabeamento horizontal</a:t>
            </a:r>
          </a:p>
          <a:p>
            <a:r>
              <a:rPr lang="pt-BR" altLang="pt-BR" sz="2000" dirty="0"/>
              <a:t>Pode ser uma sala, um armário, ou mesmo um gabinete fechado (rack) padrão 19”, dependendo do tamanho do edifício</a:t>
            </a:r>
          </a:p>
          <a:p>
            <a:r>
              <a:rPr lang="pt-BR" altLang="pt-BR" sz="2000" dirty="0"/>
              <a:t> O armário de telecomunicações faz a integração entre o cabeamento horizontal e o vertical</a:t>
            </a:r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0381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telecomunicações:</a:t>
            </a:r>
          </a:p>
          <a:p>
            <a:pPr>
              <a:defRPr/>
            </a:pPr>
            <a:endParaRPr lang="pt-BR" altLang="pt-BR" sz="2000" dirty="0"/>
          </a:p>
          <a:p>
            <a:r>
              <a:rPr lang="pt-BR" altLang="pt-BR" sz="2000" dirty="0"/>
              <a:t>Os painéis distribuidores de cabos metálicos podem ser de dois tipos</a:t>
            </a:r>
          </a:p>
          <a:p>
            <a:pPr lvl="1"/>
            <a:r>
              <a:rPr lang="pt-BR" altLang="pt-BR" sz="2000" dirty="0"/>
              <a:t>Patch </a:t>
            </a:r>
            <a:r>
              <a:rPr lang="pt-BR" altLang="pt-BR" sz="2000" dirty="0" err="1"/>
              <a:t>panel</a:t>
            </a:r>
            <a:r>
              <a:rPr lang="pt-BR" altLang="pt-BR" sz="2000" dirty="0"/>
              <a:t> 19” com portas RJ45</a:t>
            </a:r>
          </a:p>
          <a:p>
            <a:pPr lvl="1"/>
            <a:r>
              <a:rPr lang="pt-BR" altLang="pt-BR" sz="2000" dirty="0"/>
              <a:t>Blocos distribuidores tipo IDC 110</a:t>
            </a:r>
          </a:p>
          <a:p>
            <a:r>
              <a:rPr lang="pt-BR" altLang="pt-BR" sz="2000" dirty="0"/>
              <a:t>Nos patch </a:t>
            </a:r>
            <a:r>
              <a:rPr lang="pt-BR" altLang="pt-BR" sz="2000" dirty="0" err="1"/>
              <a:t>panels</a:t>
            </a:r>
            <a:r>
              <a:rPr lang="pt-BR" altLang="pt-BR" sz="2000" dirty="0"/>
              <a:t> cada porta representa uma tomada de um ponto de saída</a:t>
            </a:r>
          </a:p>
          <a:p>
            <a:r>
              <a:rPr lang="pt-BR" altLang="pt-BR" sz="2000" dirty="0"/>
              <a:t>Nos blocos o cabo que liga à tomada do ponto de saída é aberto em 4 pares</a:t>
            </a:r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08481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telecomunicações:</a:t>
            </a:r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4" name="Picture 3" descr="C:\Furukawa\Novo_projeto\Imagens\AT_ativo_c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36912"/>
            <a:ext cx="3581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Furukawa\Novo_projeto\Imagens\AT_passivo_c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6912"/>
            <a:ext cx="3429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7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Cabeamento Vertical (Backbone)</a:t>
            </a:r>
          </a:p>
          <a:p>
            <a:pPr>
              <a:defRPr/>
            </a:pPr>
            <a:endParaRPr lang="pt-BR" dirty="0"/>
          </a:p>
          <a:p>
            <a:pPr lvl="1" algn="just">
              <a:defRPr/>
            </a:pPr>
            <a:r>
              <a:rPr lang="pt-BR" sz="2000" dirty="0"/>
              <a:t>Consiste nos meios de transmissão (cabos e fios) conectores de cruzamento (</a:t>
            </a:r>
            <a:r>
              <a:rPr lang="pt-BR" sz="2000" dirty="0" err="1"/>
              <a:t>cross-connects</a:t>
            </a:r>
            <a:r>
              <a:rPr lang="pt-BR" sz="2000" dirty="0"/>
              <a:t>) principal e intermediários, terminadores mecânicos, utilizados para interligar os Armários de </a:t>
            </a:r>
            <a:r>
              <a:rPr lang="pt-BR" sz="2000" dirty="0" err="1"/>
              <a:t>Telecomunicões</a:t>
            </a:r>
            <a:r>
              <a:rPr lang="pt-BR" sz="2000" dirty="0"/>
              <a:t>, Sala de Equipamentos e instalações de entrada</a:t>
            </a:r>
            <a:r>
              <a:rPr lang="pt-BR" sz="2000" dirty="0" smtClean="0"/>
              <a:t>.</a:t>
            </a:r>
          </a:p>
          <a:p>
            <a:pPr lvl="1" algn="just">
              <a:defRPr/>
            </a:pPr>
            <a:endParaRPr lang="pt-BR" sz="2000" dirty="0"/>
          </a:p>
          <a:p>
            <a:pPr lvl="1" algn="just">
              <a:defRPr/>
            </a:pPr>
            <a:r>
              <a:rPr lang="pt-BR" sz="2000" dirty="0" smtClean="0"/>
              <a:t>Normas ANSI/TIA/EIA-569-B e ISSO-IED 18010</a:t>
            </a:r>
            <a:endParaRPr lang="pt-BR" sz="20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telecomunicações:</a:t>
            </a:r>
          </a:p>
          <a:p>
            <a:pPr>
              <a:defRPr/>
            </a:pPr>
            <a:endParaRPr lang="pt-BR" altLang="pt-BR" sz="20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Os patch </a:t>
            </a:r>
            <a:r>
              <a:rPr lang="pt-BR" altLang="pt-BR" sz="2000" dirty="0" err="1"/>
              <a:t>panels</a:t>
            </a:r>
            <a:r>
              <a:rPr lang="pt-BR" altLang="pt-BR" sz="2000" dirty="0"/>
              <a:t> utilizam o padrão RJ45, o que os torna mais fáceis de usar, pois as portas são idênticas às tomadas e às saídas dos </a:t>
            </a:r>
            <a:r>
              <a:rPr lang="pt-BR" altLang="pt-BR" sz="2000" dirty="0" err="1" smtClean="0"/>
              <a:t>switchs</a:t>
            </a:r>
            <a:endParaRPr lang="pt-BR" altLang="pt-BR" sz="20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Os blocos são menores e mais compactos que os patch </a:t>
            </a:r>
            <a:r>
              <a:rPr lang="pt-BR" altLang="pt-BR" sz="2000" dirty="0" err="1"/>
              <a:t>panels</a:t>
            </a:r>
            <a:endParaRPr lang="pt-BR" altLang="pt-BR" sz="20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Utilizam o padrão IDC 110 para conexão, e cada par é acessível individualmente, pela parte frontal do bloco</a:t>
            </a:r>
          </a:p>
          <a:p>
            <a:pPr>
              <a:lnSpc>
                <a:spcPct val="90000"/>
              </a:lnSpc>
            </a:pPr>
            <a:r>
              <a:rPr lang="pt-BR" altLang="pt-BR" sz="2000" dirty="0"/>
              <a:t>Devido à separação dos pares, o bloco facilita as diversas aplicações, tais como telefonia, TV, som ambiente, etc.</a:t>
            </a:r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233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4032448" cy="4114800"/>
          </a:xfrm>
        </p:spPr>
        <p:txBody>
          <a:bodyPr/>
          <a:lstStyle/>
          <a:p>
            <a:pPr>
              <a:defRPr/>
            </a:pPr>
            <a:r>
              <a:rPr lang="pt-BR" altLang="pt-BR" sz="2000" dirty="0" smtClean="0"/>
              <a:t>Sala de telecomunicações:</a:t>
            </a:r>
          </a:p>
          <a:p>
            <a:pPr>
              <a:defRPr/>
            </a:pPr>
            <a:endParaRPr lang="pt-BR" altLang="pt-BR" sz="1800" dirty="0"/>
          </a:p>
          <a:p>
            <a:pPr>
              <a:lnSpc>
                <a:spcPct val="90000"/>
              </a:lnSpc>
            </a:pPr>
            <a:r>
              <a:rPr lang="pt-BR" altLang="pt-BR" sz="1800" dirty="0"/>
              <a:t>Componentes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Equipamentos ativos </a:t>
            </a:r>
            <a:r>
              <a:rPr lang="pt-BR" altLang="pt-BR" sz="1800" dirty="0" smtClean="0"/>
              <a:t>(roteadores, </a:t>
            </a:r>
            <a:r>
              <a:rPr lang="pt-BR" altLang="pt-BR" sz="1800" dirty="0" err="1"/>
              <a:t>switchs</a:t>
            </a:r>
            <a:r>
              <a:rPr lang="pt-BR" altLang="pt-BR" sz="1800" dirty="0"/>
              <a:t>, multiplexadores, </a:t>
            </a:r>
            <a:r>
              <a:rPr lang="pt-BR" altLang="pt-BR" sz="1800" dirty="0" err="1"/>
              <a:t>etc</a:t>
            </a:r>
            <a:r>
              <a:rPr lang="pt-BR" altLang="pt-BR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Painéis distribuidores: patch </a:t>
            </a:r>
            <a:r>
              <a:rPr lang="pt-BR" altLang="pt-BR" sz="1800" dirty="0" err="1"/>
              <a:t>panel</a:t>
            </a:r>
            <a:r>
              <a:rPr lang="pt-BR" altLang="pt-BR" sz="1800" dirty="0"/>
              <a:t>, bloco 110 IDC e distribuidor interno ótico (DIO)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Cordões de manobra (patch </a:t>
            </a:r>
            <a:r>
              <a:rPr lang="pt-BR" altLang="pt-BR" sz="1800" dirty="0" err="1"/>
              <a:t>cords</a:t>
            </a:r>
            <a:r>
              <a:rPr lang="pt-BR" altLang="pt-BR" sz="1800" dirty="0"/>
              <a:t>) de cobre (cabos UTP) ou em fibra ótica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Distribuidores óticos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/>
              <a:t>Suportes para painéis e equipamentos (racks)</a:t>
            </a:r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976813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1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telecomunicações:</a:t>
            </a:r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7596336" cy="2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8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Equipamentos:</a:t>
            </a:r>
          </a:p>
          <a:p>
            <a:pPr>
              <a:defRPr/>
            </a:pPr>
            <a:endParaRPr lang="pt-BR" altLang="pt-BR" sz="2000" dirty="0" smtClean="0"/>
          </a:p>
          <a:p>
            <a:pPr lvl="1" algn="just">
              <a:defRPr/>
            </a:pPr>
            <a:r>
              <a:rPr lang="pt-BR" dirty="0"/>
              <a:t>Abriga os equipamentos de telecomunicações, de conexão e instalações de aterramento e de proteção;</a:t>
            </a:r>
          </a:p>
          <a:p>
            <a:pPr lvl="1" algn="just">
              <a:defRPr/>
            </a:pPr>
            <a:endParaRPr lang="pt-BR" dirty="0"/>
          </a:p>
          <a:p>
            <a:pPr lvl="1" algn="just">
              <a:defRPr/>
            </a:pPr>
            <a:r>
              <a:rPr lang="pt-BR" dirty="0"/>
              <a:t>Contém a conexão cruzada principal ou a conexão secundária, usada conforme a hierarquia do Backbone</a:t>
            </a:r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8044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Equipamentos:</a:t>
            </a:r>
          </a:p>
          <a:p>
            <a:pPr>
              <a:defRPr/>
            </a:pPr>
            <a:endParaRPr lang="pt-BR" altLang="pt-BR" sz="2000" dirty="0" smtClean="0"/>
          </a:p>
          <a:p>
            <a:pPr>
              <a:lnSpc>
                <a:spcPct val="90000"/>
              </a:lnSpc>
            </a:pPr>
            <a:r>
              <a:rPr lang="pt-BR" altLang="pt-BR" sz="1800" dirty="0"/>
              <a:t>Na Sala de Equipamentos estão colocados os equipamentos principais de uma rede, ou os de maior complexidade</a:t>
            </a:r>
          </a:p>
          <a:p>
            <a:pPr>
              <a:lnSpc>
                <a:spcPct val="90000"/>
              </a:lnSpc>
            </a:pPr>
            <a:r>
              <a:rPr lang="pt-BR" altLang="pt-BR" sz="1800" dirty="0"/>
              <a:t>A partir da Sala de Equipamentos é feito o controle e gerenciamento das instalações de comunicação de uma instalação</a:t>
            </a:r>
          </a:p>
          <a:p>
            <a:pPr>
              <a:lnSpc>
                <a:spcPct val="90000"/>
              </a:lnSpc>
            </a:pPr>
            <a:r>
              <a:rPr lang="pt-BR" altLang="pt-BR" sz="1800" dirty="0"/>
              <a:t>Componentes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Equipamentos ativos principais - hubs, switches, multiplexadores, etc.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Painéis distribuidores de cobre e de fibra, bem como suportes tipo rack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Servidores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Central PABX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Centrais de TV e de som</a:t>
            </a:r>
          </a:p>
          <a:p>
            <a:pPr lvl="1">
              <a:lnSpc>
                <a:spcPct val="90000"/>
              </a:lnSpc>
            </a:pPr>
            <a:r>
              <a:rPr lang="pt-BR" altLang="pt-BR" sz="1800" dirty="0"/>
              <a:t>Centrais de controle e automação</a:t>
            </a:r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46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Sala de Equipamentos:</a:t>
            </a:r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7020272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7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Infraestrutura de entrada</a:t>
            </a:r>
          </a:p>
          <a:p>
            <a:pPr>
              <a:defRPr/>
            </a:pPr>
            <a:endParaRPr lang="pt-BR" altLang="pt-BR" sz="2800" dirty="0"/>
          </a:p>
          <a:p>
            <a:pPr algn="just"/>
            <a:r>
              <a:rPr lang="pt-BR" altLang="pt-BR" sz="2000" dirty="0"/>
              <a:t>Ponto de acesso de comunicação externa da edificação</a:t>
            </a:r>
          </a:p>
          <a:p>
            <a:pPr algn="just"/>
            <a:r>
              <a:rPr lang="pt-BR" altLang="pt-BR" sz="2000" dirty="0"/>
              <a:t>Meio pelo qual chegam e saem as informações da instalação</a:t>
            </a:r>
          </a:p>
          <a:p>
            <a:pPr algn="just"/>
            <a:r>
              <a:rPr lang="pt-BR" altLang="pt-BR" sz="2000" dirty="0"/>
              <a:t>Fazem parte da entrada os acessos de telefonia vindos da concessionária, acessos de televisão, cabos de fibra ótica externos, entradas de rádio digital, etc.</a:t>
            </a:r>
          </a:p>
          <a:p>
            <a:pPr algn="just"/>
            <a:r>
              <a:rPr lang="pt-BR" altLang="pt-BR" sz="2000" dirty="0"/>
              <a:t>Faz parte da entrada uma área mínima em parede ou uma sala para instalação dos equipamentos e acessórios de montagem</a:t>
            </a:r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7318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Infraestrutura de entrada</a:t>
            </a:r>
          </a:p>
          <a:p>
            <a:pPr>
              <a:defRPr/>
            </a:pPr>
            <a:endParaRPr lang="pt-BR" altLang="pt-BR" sz="2800" dirty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  <p:pic>
        <p:nvPicPr>
          <p:cNvPr id="4" name="Picture 3" descr="C:\Furukawa\Novo_projeto\Imagens\Sala_ent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391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8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altLang="pt-BR" sz="2800" dirty="0" smtClean="0"/>
              <a:t>Infraestrutura de entrada</a:t>
            </a:r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r>
              <a:rPr lang="pt-BR" altLang="pt-BR" sz="2800" dirty="0" smtClean="0"/>
              <a:t>Na prática se instala o DG (distribuidor geral) de telefonia nesta área.</a:t>
            </a:r>
          </a:p>
          <a:p>
            <a:pPr>
              <a:defRPr/>
            </a:pPr>
            <a:r>
              <a:rPr lang="pt-BR" altLang="pt-BR" sz="2800" dirty="0" smtClean="0"/>
              <a:t>Norma ANSI/TIA/EIA-569-B e ISSO-IEC 18010</a:t>
            </a:r>
            <a:endParaRPr lang="pt-BR" altLang="pt-BR" sz="28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pt-BR" altLang="pt-BR" sz="2000" dirty="0" smtClean="0"/>
          </a:p>
          <a:p>
            <a:pPr>
              <a:defRPr/>
            </a:pPr>
            <a:endParaRPr lang="pt-BR" altLang="pt-BR" sz="2000" dirty="0"/>
          </a:p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endParaRPr lang="en-GB" altLang="pt-BR" sz="2000" dirty="0"/>
          </a:p>
          <a:p>
            <a:pPr marL="914400" lvl="2" indent="0" defTabSz="44926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000" dirty="0"/>
          </a:p>
          <a:p>
            <a:pPr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041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Estrutura hierárquica do cabeamento (</a:t>
            </a:r>
            <a:r>
              <a:rPr lang="pt-BR" sz="2400" dirty="0" err="1" smtClean="0"/>
              <a:t>backbone</a:t>
            </a:r>
            <a:r>
              <a:rPr lang="pt-BR" sz="2400" dirty="0" smtClean="0"/>
              <a:t>)</a:t>
            </a:r>
            <a:endParaRPr lang="pt-BR" sz="2400" dirty="0"/>
          </a:p>
          <a:p>
            <a:pPr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7200800" cy="41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2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Estrutura hierárquica do cabeamento (</a:t>
            </a:r>
            <a:r>
              <a:rPr lang="pt-BR" sz="2400" dirty="0" err="1" smtClean="0"/>
              <a:t>backbone</a:t>
            </a:r>
            <a:r>
              <a:rPr lang="pt-BR" sz="2400" dirty="0" smtClean="0"/>
              <a:t>)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Redundância</a:t>
            </a:r>
          </a:p>
          <a:p>
            <a:pPr lvl="1">
              <a:defRPr/>
            </a:pPr>
            <a:r>
              <a:rPr lang="pt-BR" sz="2200" dirty="0" smtClean="0"/>
              <a:t>Interligação dos distribuidores de cada prédio.</a:t>
            </a:r>
          </a:p>
          <a:p>
            <a:pPr lvl="1">
              <a:defRPr/>
            </a:pPr>
            <a:r>
              <a:rPr lang="pt-BR" sz="2200" dirty="0" smtClean="0"/>
              <a:t>Interligação das caixas de distribuição intermediárias dentro de um mesmo prédio</a:t>
            </a:r>
          </a:p>
          <a:p>
            <a:pPr lvl="1">
              <a:defRPr/>
            </a:pPr>
            <a:endParaRPr lang="pt-BR" sz="2200" dirty="0"/>
          </a:p>
          <a:p>
            <a:pPr marL="457200" lvl="1" indent="0">
              <a:buNone/>
              <a:defRPr/>
            </a:pPr>
            <a:r>
              <a:rPr lang="pt-BR" sz="2200" dirty="0" smtClean="0"/>
              <a:t>Nunca se deve ligar caixas de distribuição intermediárias em prédios diferentes.</a:t>
            </a:r>
          </a:p>
          <a:p>
            <a:pPr marL="457200" lvl="1" indent="0">
              <a:buNone/>
              <a:defRPr/>
            </a:pPr>
            <a:r>
              <a:rPr lang="pt-BR" sz="2200" dirty="0" smtClean="0"/>
              <a:t>Nunca se deve ligar caixa de distribuição intermediária a um distribuidor de outro prédio.</a:t>
            </a:r>
            <a:endParaRPr lang="pt-BR" sz="2200" dirty="0"/>
          </a:p>
          <a:p>
            <a:pPr>
              <a:defRPr/>
            </a:pP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0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Estrutura hierárquica do cabeamento (</a:t>
            </a:r>
            <a:r>
              <a:rPr lang="pt-BR" sz="2400" dirty="0" err="1" smtClean="0"/>
              <a:t>backbone</a:t>
            </a:r>
            <a:r>
              <a:rPr lang="pt-BR" sz="2400" dirty="0" smtClean="0"/>
              <a:t>)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Cabos reconhecidos</a:t>
            </a:r>
          </a:p>
          <a:p>
            <a:pPr lvl="1">
              <a:defRPr/>
            </a:pPr>
            <a:r>
              <a:rPr lang="pt-BR" sz="2400" dirty="0" smtClean="0"/>
              <a:t>UTP de quatro pares 100 </a:t>
            </a:r>
            <a:r>
              <a:rPr lang="el-GR" sz="2400" dirty="0" smtClean="0"/>
              <a:t>Ω</a:t>
            </a:r>
            <a:endParaRPr lang="pt-BR" sz="2400" dirty="0" smtClean="0"/>
          </a:p>
          <a:p>
            <a:pPr lvl="1">
              <a:defRPr/>
            </a:pPr>
            <a:r>
              <a:rPr lang="pt-BR" sz="2400" dirty="0" smtClean="0"/>
              <a:t>F/UTP de quatro pares </a:t>
            </a:r>
            <a:r>
              <a:rPr lang="pt-BR" sz="2400" dirty="0"/>
              <a:t>100 </a:t>
            </a:r>
            <a:r>
              <a:rPr lang="el-GR" sz="2400" dirty="0" smtClean="0"/>
              <a:t>Ω</a:t>
            </a:r>
            <a:endParaRPr lang="pt-BR" sz="2400" dirty="0" smtClean="0"/>
          </a:p>
          <a:p>
            <a:pPr lvl="1">
              <a:defRPr/>
            </a:pPr>
            <a:r>
              <a:rPr lang="pt-BR" sz="2400" dirty="0" smtClean="0"/>
              <a:t>Cabo UTP </a:t>
            </a:r>
            <a:r>
              <a:rPr lang="pt-BR" sz="2400" dirty="0" err="1" smtClean="0"/>
              <a:t>multipares</a:t>
            </a:r>
            <a:r>
              <a:rPr lang="pt-BR" sz="2400" dirty="0" smtClean="0"/>
              <a:t> (apenas voz)</a:t>
            </a:r>
          </a:p>
          <a:p>
            <a:pPr lvl="1">
              <a:defRPr/>
            </a:pPr>
            <a:r>
              <a:rPr lang="pt-BR" sz="2400" dirty="0" smtClean="0"/>
              <a:t>Cabos ópticos multimodo (62,5/125</a:t>
            </a:r>
            <a:r>
              <a:rPr lang="el-GR" sz="2400" dirty="0" smtClean="0"/>
              <a:t>μ</a:t>
            </a:r>
            <a:r>
              <a:rPr lang="pt-BR" sz="2400" dirty="0" smtClean="0"/>
              <a:t>m ou 50/125 </a:t>
            </a:r>
            <a:r>
              <a:rPr lang="el-GR" sz="2400" dirty="0"/>
              <a:t>μ</a:t>
            </a:r>
            <a:r>
              <a:rPr lang="pt-BR" sz="2400" dirty="0" smtClean="0"/>
              <a:t>m)</a:t>
            </a:r>
          </a:p>
          <a:p>
            <a:pPr lvl="1">
              <a:defRPr/>
            </a:pPr>
            <a:r>
              <a:rPr lang="pt-BR" sz="2400" dirty="0" smtClean="0"/>
              <a:t>Cabo óptico </a:t>
            </a:r>
            <a:r>
              <a:rPr lang="pt-BR" sz="2400" dirty="0" err="1" smtClean="0"/>
              <a:t>monomodo</a:t>
            </a:r>
            <a:endParaRPr lang="pt-BR" sz="2400" dirty="0"/>
          </a:p>
          <a:p>
            <a:pPr marL="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Distâncias máximas:</a:t>
            </a:r>
          </a:p>
          <a:p>
            <a:pPr marL="0" indent="0">
              <a:buNone/>
              <a:defRPr/>
            </a:pPr>
            <a:endParaRPr lang="pt-BR" sz="2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7776864" cy="36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Distâncias máximas: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Em distâncias superiores a 90 m usar sempre cabos ópticos.</a:t>
            </a:r>
          </a:p>
          <a:p>
            <a:pPr>
              <a:defRPr/>
            </a:pPr>
            <a:r>
              <a:rPr lang="pt-BR" sz="2400" dirty="0" smtClean="0"/>
              <a:t>A norma ANSI/TIA-568-C reconhece fibras ópticas </a:t>
            </a:r>
            <a:r>
              <a:rPr lang="pt-BR" sz="2400" dirty="0" err="1" smtClean="0"/>
              <a:t>monomodo</a:t>
            </a:r>
            <a:r>
              <a:rPr lang="pt-BR" sz="2400" dirty="0" smtClean="0"/>
              <a:t> para distâncias de até 10.000m.</a:t>
            </a:r>
          </a:p>
          <a:p>
            <a:pPr marL="0" indent="0">
              <a:buNone/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9522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Classificação – Backbone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Backbone de campus: interconecta dois ou mais edifícios em uma mesma área.</a:t>
            </a:r>
          </a:p>
          <a:p>
            <a:pPr marL="0" indent="0">
              <a:buNone/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dirty="0" smtClean="0"/>
              <a:t>Backbone de edifício : interconecta diferentes pavimentos de um mesmo edifício.</a:t>
            </a:r>
          </a:p>
        </p:txBody>
      </p:sp>
    </p:spTree>
    <p:extLst>
      <p:ext uri="{BB962C8B-B14F-4D97-AF65-F5344CB8AC3E}">
        <p14:creationId xmlns:p14="http://schemas.microsoft.com/office/powerpoint/2010/main" val="40118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e subsistemas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706816" cy="4114800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Backbone de campus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 smtClean="0"/>
              <a:t>Cabos ópticos devem ser usados para interconexão de edifícios.</a:t>
            </a:r>
          </a:p>
          <a:p>
            <a:pPr>
              <a:defRPr/>
            </a:pPr>
            <a:r>
              <a:rPr lang="pt-BR" sz="2400" dirty="0" smtClean="0"/>
              <a:t>Cabos </a:t>
            </a:r>
            <a:r>
              <a:rPr lang="pt-BR" sz="2400" dirty="0" err="1" smtClean="0"/>
              <a:t>multipares</a:t>
            </a:r>
            <a:r>
              <a:rPr lang="pt-BR" sz="2400" dirty="0" smtClean="0"/>
              <a:t> apenas para voz (50,100 ou 200 pares).</a:t>
            </a:r>
          </a:p>
          <a:p>
            <a:pPr>
              <a:defRPr/>
            </a:pPr>
            <a:r>
              <a:rPr lang="pt-BR" sz="2400" dirty="0" smtClean="0"/>
              <a:t>Nunca ligar cabeamento horizontal diretamente ao ativo (não reconhecido pela norma).</a:t>
            </a:r>
          </a:p>
        </p:txBody>
      </p:sp>
    </p:spTree>
    <p:extLst>
      <p:ext uri="{BB962C8B-B14F-4D97-AF65-F5344CB8AC3E}">
        <p14:creationId xmlns:p14="http://schemas.microsoft.com/office/powerpoint/2010/main" val="1311992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2368</TotalTime>
  <Words>1122</Words>
  <Application>Microsoft Office PowerPoint</Application>
  <PresentationFormat>Apresentação na tela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Tema1</vt:lpstr>
      <vt:lpstr>Optativa Cabeamento estruturado e fibras ópticas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  <vt:lpstr>Técnicas e subsistemas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</dc:title>
  <dc:creator>diovani</dc:creator>
  <cp:lastModifiedBy>DIOVANI DOS SANTOS MILHORIM</cp:lastModifiedBy>
  <cp:revision>77</cp:revision>
  <dcterms:created xsi:type="dcterms:W3CDTF">2012-11-12T17:59:34Z</dcterms:created>
  <dcterms:modified xsi:type="dcterms:W3CDTF">2016-03-09T14:06:19Z</dcterms:modified>
</cp:coreProperties>
</file>