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fev-16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fev-16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fev-16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fev-16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Aula </a:t>
            </a:r>
            <a:r>
              <a:rPr lang="pt-BR" b="1" dirty="0" smtClean="0"/>
              <a:t>02:Técnicas e subsistemas</a:t>
            </a:r>
            <a:endParaRPr lang="pt-BR" b="1" dirty="0" smtClean="0"/>
          </a:p>
          <a:p>
            <a:endParaRPr lang="pt-BR" dirty="0"/>
          </a:p>
          <a:p>
            <a:r>
              <a:rPr lang="pt-BR" sz="2400" dirty="0" smtClean="0"/>
              <a:t>Prof.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marL="0" indent="0" algn="just">
              <a:buNone/>
            </a:pPr>
            <a:endParaRPr lang="pt-BR" altLang="pt-BR" sz="2400" dirty="0" smtClean="0"/>
          </a:p>
          <a:p>
            <a:pPr algn="just"/>
            <a:r>
              <a:rPr lang="en-GB" altLang="pt-BR" sz="2400" dirty="0" err="1" smtClean="0"/>
              <a:t>Interconexão</a:t>
            </a:r>
            <a:r>
              <a:rPr lang="en-GB" altLang="pt-BR" sz="2400" dirty="0" smtClean="0"/>
              <a:t> de </a:t>
            </a:r>
            <a:r>
              <a:rPr lang="en-GB" altLang="pt-BR" sz="2400" dirty="0" err="1" smtClean="0"/>
              <a:t>ativos</a:t>
            </a:r>
            <a:r>
              <a:rPr lang="en-GB" altLang="pt-BR" sz="2400" dirty="0" smtClean="0"/>
              <a:t> de </a:t>
            </a:r>
            <a:r>
              <a:rPr lang="en-GB" altLang="pt-BR" sz="2400" dirty="0" err="1" smtClean="0"/>
              <a:t>redes</a:t>
            </a:r>
            <a:r>
              <a:rPr lang="en-GB" altLang="pt-BR" sz="2400" dirty="0" smtClean="0"/>
              <a:t> (switches, </a:t>
            </a:r>
            <a:r>
              <a:rPr lang="en-GB" altLang="pt-BR" sz="2400" dirty="0" err="1" smtClean="0"/>
              <a:t>etc</a:t>
            </a:r>
            <a:r>
              <a:rPr lang="en-GB" altLang="pt-BR" sz="2400" dirty="0" smtClean="0"/>
              <a:t>…)</a:t>
            </a:r>
          </a:p>
          <a:p>
            <a:pPr marL="0" indent="0" algn="just">
              <a:buNone/>
            </a:pPr>
            <a:endParaRPr lang="en-GB" altLang="pt-BR" sz="2400" dirty="0" smtClean="0"/>
          </a:p>
          <a:p>
            <a:pPr lvl="1" algn="just"/>
            <a:r>
              <a:rPr lang="en-GB" altLang="pt-BR" sz="2400" dirty="0" err="1" smtClean="0"/>
              <a:t>Conexões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cruzadas</a:t>
            </a:r>
            <a:endParaRPr lang="en-GB" altLang="pt-BR" sz="2400" dirty="0" smtClean="0"/>
          </a:p>
          <a:p>
            <a:pPr lvl="1" algn="just"/>
            <a:r>
              <a:rPr lang="en-GB" altLang="pt-BR" sz="2400" dirty="0" err="1" smtClean="0"/>
              <a:t>Interconexão</a:t>
            </a:r>
            <a:endParaRPr lang="en-GB" altLang="pt-BR" sz="2400" dirty="0" smtClean="0"/>
          </a:p>
          <a:p>
            <a:pPr lvl="1" algn="just"/>
            <a:endParaRPr lang="en-GB" altLang="pt-BR" sz="16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365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556792"/>
            <a:ext cx="70104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marL="0" indent="0" algn="just">
              <a:buNone/>
            </a:pPr>
            <a:endParaRPr lang="pt-BR" altLang="pt-BR" sz="2400" dirty="0" smtClean="0"/>
          </a:p>
          <a:p>
            <a:pPr algn="just"/>
            <a:r>
              <a:rPr lang="en-GB" altLang="pt-BR" sz="1800" dirty="0" smtClean="0"/>
              <a:t> </a:t>
            </a:r>
            <a:r>
              <a:rPr lang="en-GB" altLang="pt-BR" sz="1600" dirty="0" err="1" smtClean="0"/>
              <a:t>Conexões</a:t>
            </a:r>
            <a:r>
              <a:rPr lang="en-GB" altLang="pt-BR" sz="1600" dirty="0" smtClean="0"/>
              <a:t> </a:t>
            </a:r>
            <a:r>
              <a:rPr lang="en-GB" altLang="pt-BR" sz="1600" dirty="0" err="1" smtClean="0"/>
              <a:t>cruzadas</a:t>
            </a:r>
            <a:endParaRPr lang="en-GB" altLang="pt-BR" sz="1600" dirty="0" smtClean="0"/>
          </a:p>
          <a:p>
            <a:pPr lvl="1" algn="just"/>
            <a:endParaRPr lang="en-GB" altLang="pt-BR" sz="16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41306"/>
            <a:ext cx="6984776" cy="34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700808"/>
            <a:ext cx="7010400" cy="43189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marL="0" indent="0" algn="just">
              <a:buNone/>
            </a:pPr>
            <a:endParaRPr lang="pt-BR" altLang="pt-BR" sz="2400" dirty="0" smtClean="0"/>
          </a:p>
          <a:p>
            <a:pPr lvl="1" algn="just"/>
            <a:r>
              <a:rPr lang="en-GB" altLang="pt-BR" sz="1600" dirty="0" err="1" smtClean="0"/>
              <a:t>Interconexão</a:t>
            </a:r>
            <a:endParaRPr lang="en-GB" altLang="pt-BR" sz="1600" dirty="0" smtClean="0"/>
          </a:p>
          <a:p>
            <a:pPr lvl="1" algn="just"/>
            <a:endParaRPr lang="en-GB" altLang="pt-BR" sz="16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7704856" cy="29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5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marL="0" indent="0" algn="just">
              <a:buNone/>
            </a:pPr>
            <a:endParaRPr lang="pt-BR" altLang="pt-BR" sz="2400" dirty="0" smtClean="0"/>
          </a:p>
          <a:p>
            <a:pPr>
              <a:spcBef>
                <a:spcPts val="6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Tipos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Instalação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:</a:t>
            </a:r>
          </a:p>
          <a:p>
            <a:pPr lvl="1"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</a:pP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Embutido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 no </a:t>
            </a: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piso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lvl="1"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</a:pP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Piso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elevado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lvl="1"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</a:pP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Forro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lvl="1"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</a:pP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Canaletas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lvl="1"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</a:pP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Deve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seguir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 as </a:t>
            </a:r>
            <a:r>
              <a:rPr lang="en-GB" altLang="pt-BR" sz="2000" dirty="0" err="1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recomendações</a:t>
            </a:r>
            <a:r>
              <a:rPr lang="en-GB" altLang="pt-BR" sz="2000" dirty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 da Norma TIA/EIA </a:t>
            </a:r>
            <a:r>
              <a:rPr lang="en-GB" altLang="pt-BR" sz="2000" dirty="0" smtClean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569-C.</a:t>
            </a:r>
            <a:endParaRPr lang="en-GB" altLang="pt-BR" sz="2000" dirty="0">
              <a:solidFill>
                <a:srgbClr val="000000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  <a:p>
            <a:pPr lvl="1" algn="just"/>
            <a:endParaRPr lang="en-GB" altLang="pt-BR" sz="16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5556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algn="just"/>
            <a:r>
              <a:rPr lang="pt-BR" altLang="pt-BR" sz="2400" dirty="0" smtClean="0"/>
              <a:t>Cabeamento para escritório aberto</a:t>
            </a:r>
          </a:p>
          <a:p>
            <a:pPr algn="just"/>
            <a:endParaRPr lang="pt-BR" altLang="pt-BR" sz="2400" dirty="0"/>
          </a:p>
          <a:p>
            <a:pPr marL="0" indent="0" algn="just">
              <a:buNone/>
            </a:pPr>
            <a:r>
              <a:rPr lang="pt-BR" altLang="pt-BR" sz="2400" dirty="0" smtClean="0"/>
              <a:t>Pode ser realizado por meio de instalação de um dos seguintes elementos em um subsistemas de cabeamento horizontal:</a:t>
            </a:r>
          </a:p>
          <a:p>
            <a:pPr algn="just"/>
            <a:r>
              <a:rPr lang="pt-BR" altLang="pt-BR" sz="2400" dirty="0" smtClean="0"/>
              <a:t>MUTO ou </a:t>
            </a:r>
            <a:r>
              <a:rPr lang="pt-BR" altLang="pt-BR" sz="2400" dirty="0" err="1" smtClean="0"/>
              <a:t>MuTOA</a:t>
            </a:r>
            <a:r>
              <a:rPr lang="pt-BR" altLang="pt-BR" sz="2400" dirty="0" smtClean="0"/>
              <a:t> (tomada de telecomunicação multiusuário)</a:t>
            </a:r>
          </a:p>
          <a:p>
            <a:pPr algn="just"/>
            <a:r>
              <a:rPr lang="pt-BR" altLang="pt-BR" sz="2400" dirty="0" smtClean="0"/>
              <a:t>CP (ponto de consolidação)</a:t>
            </a:r>
            <a:r>
              <a:rPr lang="pt-BR" altLang="pt-BR" sz="2400" dirty="0"/>
              <a:t>	</a:t>
            </a:r>
            <a:endParaRPr lang="en-GB" altLang="pt-BR" sz="16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0294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412776"/>
            <a:ext cx="7010400" cy="460702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algn="just"/>
            <a:r>
              <a:rPr lang="pt-BR" altLang="pt-BR" sz="2400" dirty="0" smtClean="0"/>
              <a:t>Cabeamento para escritório aberto - MUTO</a:t>
            </a:r>
          </a:p>
          <a:p>
            <a:pPr algn="just"/>
            <a:endParaRPr lang="pt-BR" altLang="pt-BR" sz="2400" dirty="0"/>
          </a:p>
          <a:p>
            <a:pPr marL="0" indent="0" algn="just">
              <a:buNone/>
            </a:pPr>
            <a:r>
              <a:rPr lang="pt-BR" sz="1800" dirty="0" smtClean="0"/>
              <a:t>Consiste na instalação de um ponto intermediário de distribuição no cabeamento horizontal em que podem ser conectado diretamente os cabos de usuários.</a:t>
            </a:r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9040"/>
            <a:ext cx="6300192" cy="27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1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340768"/>
            <a:ext cx="7010400" cy="467903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algn="just"/>
            <a:r>
              <a:rPr lang="pt-BR" altLang="pt-BR" sz="2400" dirty="0" smtClean="0"/>
              <a:t>Cabeamento para </a:t>
            </a:r>
            <a:r>
              <a:rPr lang="pt-BR" altLang="pt-BR" sz="2400" smtClean="0"/>
              <a:t>escritório aberto</a:t>
            </a:r>
            <a:endParaRPr lang="pt-BR" altLang="pt-BR" sz="2400" dirty="0" smtClean="0"/>
          </a:p>
          <a:p>
            <a:pPr algn="just"/>
            <a:endParaRPr lang="pt-BR" altLang="pt-BR" sz="2400" dirty="0"/>
          </a:p>
          <a:p>
            <a:pPr marL="0" indent="0" algn="just">
              <a:buNone/>
            </a:pPr>
            <a:r>
              <a:rPr lang="pt-BR" sz="1800" dirty="0" smtClean="0"/>
              <a:t>Com uso de MUTO os comprimentos de cabos devem ser reconsiderados. Usamos a fórmula abaixo:</a:t>
            </a:r>
            <a:endParaRPr lang="pt-BR" sz="1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6992"/>
            <a:ext cx="702027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340768"/>
            <a:ext cx="7010400" cy="467903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algn="just"/>
            <a:r>
              <a:rPr lang="pt-BR" altLang="pt-BR" sz="2400" dirty="0" smtClean="0"/>
              <a:t>Cabeamento para escritório aberto</a:t>
            </a:r>
          </a:p>
          <a:p>
            <a:pPr marL="0" indent="0" algn="just">
              <a:buNone/>
            </a:pPr>
            <a:r>
              <a:rPr lang="pt-BR" altLang="pt-BR" sz="1800" dirty="0" smtClean="0"/>
              <a:t>Tabelando os valores da fórmula:</a:t>
            </a:r>
          </a:p>
          <a:p>
            <a:pPr marL="0" indent="0" algn="just">
              <a:buNone/>
            </a:pPr>
            <a:endParaRPr lang="pt-BR" altLang="pt-BR" sz="1800" dirty="0"/>
          </a:p>
          <a:p>
            <a:pPr marL="0" indent="0" algn="just">
              <a:buNone/>
            </a:pPr>
            <a:endParaRPr lang="pt-BR" alt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63367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algn="just"/>
            <a:r>
              <a:rPr lang="pt-BR" altLang="pt-BR" sz="2400" dirty="0" smtClean="0"/>
              <a:t>Cabeamento para escritório aberto – CP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1800" dirty="0" smtClean="0"/>
              <a:t>O CP é um ponto de consolidação utilizado onde as modificações são menos frequentes</a:t>
            </a:r>
          </a:p>
          <a:p>
            <a:pPr marL="0" indent="0" algn="just">
              <a:buNone/>
            </a:pPr>
            <a:endParaRPr lang="pt-BR" alt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8244408" cy="28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algn="just"/>
            <a:r>
              <a:rPr lang="pt-BR" altLang="pt-BR" sz="2400" dirty="0" smtClean="0"/>
              <a:t>Cabeamento para escritório aberto – CP</a:t>
            </a:r>
          </a:p>
          <a:p>
            <a:pPr algn="just"/>
            <a:endParaRPr lang="pt-BR" altLang="pt-BR" sz="2400" dirty="0"/>
          </a:p>
          <a:p>
            <a:pPr marL="0" indent="0" algn="just">
              <a:buNone/>
            </a:pPr>
            <a:endParaRPr lang="pt-BR" alt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888431" cy="373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13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Para a implementação de redes de dados, voz, imagem e sistemas de automação predial, devemos considerar além da infraestrutura de cabeamento os requisitos de normas aplicáveis à sua infraestrutura civil, ou seja, os </a:t>
            </a:r>
            <a:r>
              <a:rPr lang="pt-BR" dirty="0" smtClean="0">
                <a:solidFill>
                  <a:srgbClr val="FF0000"/>
                </a:solidFill>
              </a:rPr>
              <a:t>espaços</a:t>
            </a:r>
            <a:r>
              <a:rPr lang="pt-BR" dirty="0" smtClean="0"/>
              <a:t>, bem como </a:t>
            </a:r>
            <a:r>
              <a:rPr lang="pt-BR" dirty="0" smtClean="0">
                <a:solidFill>
                  <a:srgbClr val="FF0000"/>
                </a:solidFill>
              </a:rPr>
              <a:t>encaminhamentos dos cabos.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algn="just"/>
            <a:r>
              <a:rPr lang="pt-BR" altLang="pt-BR" sz="2400" dirty="0" smtClean="0"/>
              <a:t>Cabeamento óptico</a:t>
            </a:r>
          </a:p>
          <a:p>
            <a:pPr algn="just"/>
            <a:endParaRPr lang="pt-BR" altLang="pt-BR" sz="2400" dirty="0"/>
          </a:p>
          <a:p>
            <a:r>
              <a:rPr lang="pt-BR" altLang="pt-BR" sz="1800" dirty="0"/>
              <a:t>Os cabos de fibra ótica são divididos em dois tipos, conforme o modo de transmissão em seu interior</a:t>
            </a:r>
          </a:p>
          <a:p>
            <a:pPr lvl="1"/>
            <a:r>
              <a:rPr lang="pt-BR" altLang="pt-BR" sz="1600" dirty="0"/>
              <a:t>multimodo (62,5 / 125 mm</a:t>
            </a:r>
            <a:r>
              <a:rPr lang="pt-BR" altLang="pt-BR" sz="1600" dirty="0" smtClean="0"/>
              <a:t>)</a:t>
            </a:r>
          </a:p>
          <a:p>
            <a:pPr lvl="1"/>
            <a:r>
              <a:rPr lang="pt-BR" altLang="pt-BR" sz="1600" dirty="0"/>
              <a:t>multimodo </a:t>
            </a:r>
            <a:r>
              <a:rPr lang="pt-BR" altLang="pt-BR" sz="1600" dirty="0" smtClean="0"/>
              <a:t>(50 </a:t>
            </a:r>
            <a:r>
              <a:rPr lang="pt-BR" altLang="pt-BR" sz="1600" dirty="0"/>
              <a:t>/ 125 mm)</a:t>
            </a:r>
          </a:p>
          <a:p>
            <a:pPr lvl="1"/>
            <a:r>
              <a:rPr lang="pt-BR" altLang="pt-BR" sz="1600" dirty="0"/>
              <a:t>multimodo </a:t>
            </a:r>
            <a:r>
              <a:rPr lang="pt-BR" altLang="pt-BR" sz="1600" dirty="0" smtClean="0"/>
              <a:t>(50 </a:t>
            </a:r>
            <a:r>
              <a:rPr lang="pt-BR" altLang="pt-BR" sz="1600" dirty="0"/>
              <a:t>/ 125 mm</a:t>
            </a:r>
            <a:r>
              <a:rPr lang="pt-BR" altLang="pt-BR" sz="1600" dirty="0" smtClean="0"/>
              <a:t>) otimizado para laser OM-3</a:t>
            </a:r>
            <a:endParaRPr lang="pt-BR" altLang="pt-BR" sz="1600" dirty="0"/>
          </a:p>
          <a:p>
            <a:r>
              <a:rPr lang="pt-BR" altLang="pt-BR" sz="1800" dirty="0" smtClean="0"/>
              <a:t>O </a:t>
            </a:r>
            <a:r>
              <a:rPr lang="pt-BR" altLang="pt-BR" sz="1800" dirty="0"/>
              <a:t>uso de fibras óticas exige painéis distribuidores especiais, colocados nos Armários de Telecomunicações e Salas de Equipamentos</a:t>
            </a:r>
          </a:p>
          <a:p>
            <a:r>
              <a:rPr lang="pt-BR" altLang="pt-BR" sz="1800" dirty="0"/>
              <a:t>Cuidados especiais são exigidos para a instalação de fibras óticas</a:t>
            </a:r>
          </a:p>
          <a:p>
            <a:pPr lvl="1"/>
            <a:r>
              <a:rPr lang="pt-BR" altLang="pt-BR" sz="1800" dirty="0"/>
              <a:t>O principal deles é: pessoal capacitado e experiente</a:t>
            </a:r>
          </a:p>
          <a:p>
            <a:pPr marL="0" indent="0" algn="just">
              <a:buNone/>
            </a:pPr>
            <a:endParaRPr lang="pt-BR" altLang="pt-BR" sz="2400" dirty="0" smtClean="0"/>
          </a:p>
          <a:p>
            <a:pPr algn="just"/>
            <a:endParaRPr lang="pt-BR" altLang="pt-BR" sz="2400" dirty="0"/>
          </a:p>
          <a:p>
            <a:pPr marL="0" indent="0" algn="just">
              <a:buNone/>
            </a:pPr>
            <a:endParaRPr lang="pt-BR" alt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3987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algn="just"/>
            <a:r>
              <a:rPr lang="pt-BR" altLang="pt-BR" sz="2400" dirty="0" smtClean="0"/>
              <a:t>Cabeamento óptico</a:t>
            </a:r>
          </a:p>
          <a:p>
            <a:pPr algn="just"/>
            <a:endParaRPr lang="pt-BR" altLang="pt-BR" sz="2400" dirty="0"/>
          </a:p>
          <a:p>
            <a:pPr marL="0" indent="0" algn="just">
              <a:buNone/>
            </a:pPr>
            <a:r>
              <a:rPr lang="pt-BR" altLang="pt-BR" sz="2400" dirty="0" smtClean="0"/>
              <a:t>Dois tipos de instalação</a:t>
            </a:r>
          </a:p>
          <a:p>
            <a:pPr algn="just"/>
            <a:r>
              <a:rPr lang="pt-BR" altLang="pt-BR" sz="2400" dirty="0" smtClean="0"/>
              <a:t>Centralizado</a:t>
            </a:r>
          </a:p>
          <a:p>
            <a:pPr lvl="1" algn="just"/>
            <a:r>
              <a:rPr lang="pt-BR" altLang="pt-BR" sz="2200" dirty="0" smtClean="0"/>
              <a:t>Interconexão</a:t>
            </a:r>
          </a:p>
          <a:p>
            <a:pPr lvl="1" algn="just"/>
            <a:r>
              <a:rPr lang="pt-BR" altLang="pt-BR" sz="2200" dirty="0" smtClean="0"/>
              <a:t>Emenda</a:t>
            </a:r>
            <a:endParaRPr lang="pt-BR" altLang="pt-BR" sz="1800" dirty="0" smtClean="0"/>
          </a:p>
          <a:p>
            <a:pPr algn="just"/>
            <a:r>
              <a:rPr lang="pt-BR" altLang="pt-BR" sz="2400" dirty="0" err="1" smtClean="0"/>
              <a:t>Pull-through</a:t>
            </a:r>
            <a:endParaRPr lang="pt-BR" altLang="pt-BR" sz="2400" dirty="0" smtClean="0"/>
          </a:p>
          <a:p>
            <a:pPr algn="just"/>
            <a:endParaRPr lang="pt-BR" altLang="pt-BR" sz="2400" dirty="0"/>
          </a:p>
          <a:p>
            <a:pPr marL="0" indent="0" algn="just">
              <a:buNone/>
            </a:pPr>
            <a:endParaRPr lang="pt-BR" alt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693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Para atender essas necessidades empregamos a técnica de cabeamento estruturado, que por definição é um sistema que permite a implementação de diferentes tecnologias e serviços de telecomunicações e automação predial por meio de uma infraestrutura única e padronizada de cabeamento.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4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 de cabeamento estruturado: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000" dirty="0" smtClean="0"/>
              <a:t>Cabeamento horizontal</a:t>
            </a:r>
          </a:p>
          <a:p>
            <a:pPr algn="just"/>
            <a:r>
              <a:rPr lang="pt-BR" sz="2000" dirty="0" smtClean="0"/>
              <a:t>Cabeamento de </a:t>
            </a:r>
            <a:r>
              <a:rPr lang="pt-BR" sz="2000" dirty="0" err="1" smtClean="0"/>
              <a:t>backbone</a:t>
            </a:r>
            <a:r>
              <a:rPr lang="pt-BR" sz="2000" dirty="0" smtClean="0"/>
              <a:t> (campus e edifício)</a:t>
            </a:r>
          </a:p>
          <a:p>
            <a:pPr algn="just"/>
            <a:r>
              <a:rPr lang="pt-BR" sz="2000" dirty="0" smtClean="0"/>
              <a:t>Área de trabalho</a:t>
            </a:r>
          </a:p>
          <a:p>
            <a:pPr algn="just"/>
            <a:r>
              <a:rPr lang="pt-BR" sz="2000" dirty="0" smtClean="0"/>
              <a:t>Salas de telecomunicações</a:t>
            </a:r>
          </a:p>
          <a:p>
            <a:pPr algn="just"/>
            <a:r>
              <a:rPr lang="pt-BR" sz="2000" dirty="0" smtClean="0"/>
              <a:t>Salas de equipamentos</a:t>
            </a:r>
          </a:p>
          <a:p>
            <a:pPr algn="just"/>
            <a:r>
              <a:rPr lang="pt-BR" sz="2000" dirty="0" smtClean="0"/>
              <a:t>Infraestrutura de entrada.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9364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 de cabeamento estruturado:</a:t>
            </a:r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6" y="2348880"/>
            <a:ext cx="80972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marL="0" indent="0" algn="just">
              <a:buNone/>
            </a:pPr>
            <a:endParaRPr lang="pt-BR" sz="2400" dirty="0"/>
          </a:p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/>
              <a:t>Sistema de </a:t>
            </a:r>
            <a:r>
              <a:rPr lang="en-GB" altLang="pt-BR" sz="2000" dirty="0" err="1"/>
              <a:t>distribuição</a:t>
            </a:r>
            <a:r>
              <a:rPr lang="en-GB" altLang="pt-BR" sz="2000" dirty="0"/>
              <a:t> horizontal:</a:t>
            </a:r>
          </a:p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err="1"/>
              <a:t>Estende</a:t>
            </a:r>
            <a:r>
              <a:rPr lang="en-GB" altLang="pt-BR" sz="2000" dirty="0"/>
              <a:t>-se do Centro de </a:t>
            </a:r>
            <a:r>
              <a:rPr lang="en-GB" altLang="pt-BR" sz="2000" dirty="0" err="1"/>
              <a:t>Fios</a:t>
            </a:r>
            <a:r>
              <a:rPr lang="en-GB" altLang="pt-BR" sz="2000" dirty="0"/>
              <a:t> </a:t>
            </a:r>
            <a:r>
              <a:rPr lang="en-GB" altLang="pt-BR" sz="2000" dirty="0" err="1"/>
              <a:t>onde</a:t>
            </a:r>
            <a:r>
              <a:rPr lang="en-GB" altLang="pt-BR" sz="2000" dirty="0"/>
              <a:t> </a:t>
            </a:r>
            <a:r>
              <a:rPr lang="en-GB" altLang="pt-BR" sz="2000" dirty="0" err="1"/>
              <a:t>estão</a:t>
            </a:r>
            <a:r>
              <a:rPr lang="en-GB" altLang="pt-BR" sz="2000" dirty="0"/>
              <a:t> </a:t>
            </a:r>
            <a:r>
              <a:rPr lang="en-GB" altLang="pt-BR" sz="2000" dirty="0" err="1"/>
              <a:t>instalados</a:t>
            </a:r>
            <a:r>
              <a:rPr lang="en-GB" altLang="pt-BR" sz="2000" dirty="0"/>
              <a:t> </a:t>
            </a:r>
            <a:r>
              <a:rPr lang="en-GB" altLang="pt-BR" sz="2000" dirty="0" err="1"/>
              <a:t>os</a:t>
            </a:r>
            <a:r>
              <a:rPr lang="en-GB" altLang="pt-BR" sz="2000" dirty="0"/>
              <a:t> </a:t>
            </a:r>
            <a:r>
              <a:rPr lang="en-GB" altLang="pt-BR" sz="2000" dirty="0" err="1"/>
              <a:t>blocos</a:t>
            </a:r>
            <a:r>
              <a:rPr lang="en-GB" altLang="pt-BR" sz="2000" dirty="0"/>
              <a:t> de </a:t>
            </a:r>
            <a:r>
              <a:rPr lang="en-GB" altLang="pt-BR" sz="2000" dirty="0" err="1"/>
              <a:t>distribuição</a:t>
            </a:r>
            <a:r>
              <a:rPr lang="en-GB" altLang="pt-BR" sz="2000" dirty="0"/>
              <a:t> e </a:t>
            </a:r>
            <a:r>
              <a:rPr lang="en-GB" altLang="pt-BR" sz="2000" dirty="0" err="1"/>
              <a:t>equipamentos</a:t>
            </a:r>
            <a:r>
              <a:rPr lang="en-GB" altLang="pt-BR" sz="2000" dirty="0"/>
              <a:t> de </a:t>
            </a:r>
            <a:r>
              <a:rPr lang="en-GB" altLang="pt-BR" sz="2000" dirty="0" err="1"/>
              <a:t>rede</a:t>
            </a:r>
            <a:r>
              <a:rPr lang="en-GB" altLang="pt-BR" sz="2000" dirty="0"/>
              <a:t>, </a:t>
            </a:r>
            <a:r>
              <a:rPr lang="en-GB" altLang="pt-BR" sz="2000" dirty="0" err="1"/>
              <a:t>até</a:t>
            </a:r>
            <a:r>
              <a:rPr lang="en-GB" altLang="pt-BR" sz="2000" dirty="0"/>
              <a:t> a </a:t>
            </a:r>
            <a:r>
              <a:rPr lang="en-GB" altLang="pt-BR" sz="2000" dirty="0" err="1"/>
              <a:t>área</a:t>
            </a:r>
            <a:r>
              <a:rPr lang="en-GB" altLang="pt-BR" sz="2000" dirty="0"/>
              <a:t> de </a:t>
            </a:r>
            <a:r>
              <a:rPr lang="en-GB" altLang="pt-BR" sz="2000" dirty="0" err="1"/>
              <a:t>trabalho</a:t>
            </a:r>
            <a:r>
              <a:rPr lang="en-GB" altLang="pt-BR" sz="2000" dirty="0"/>
              <a:t>.</a:t>
            </a:r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err="1"/>
              <a:t>Normalmente</a:t>
            </a:r>
            <a:r>
              <a:rPr lang="en-GB" altLang="pt-BR" sz="2000" dirty="0"/>
              <a:t>, </a:t>
            </a:r>
            <a:r>
              <a:rPr lang="en-GB" altLang="pt-BR" sz="2000" dirty="0" err="1"/>
              <a:t>cobre</a:t>
            </a:r>
            <a:r>
              <a:rPr lang="en-GB" altLang="pt-BR" sz="2000" dirty="0"/>
              <a:t> </a:t>
            </a:r>
            <a:r>
              <a:rPr lang="en-GB" altLang="pt-BR" sz="2000" dirty="0" err="1"/>
              <a:t>apenas</a:t>
            </a:r>
            <a:r>
              <a:rPr lang="en-GB" altLang="pt-BR" sz="2000" dirty="0"/>
              <a:t> um </a:t>
            </a:r>
            <a:r>
              <a:rPr lang="en-GB" altLang="pt-BR" sz="2000" dirty="0" err="1"/>
              <a:t>andar</a:t>
            </a:r>
            <a:r>
              <a:rPr lang="en-GB" altLang="pt-BR" sz="2000" dirty="0"/>
              <a:t> e </a:t>
            </a:r>
            <a:r>
              <a:rPr lang="en-GB" altLang="pt-BR" sz="2000" dirty="0" err="1"/>
              <a:t>os</a:t>
            </a:r>
            <a:r>
              <a:rPr lang="en-GB" altLang="pt-BR" sz="2000" dirty="0"/>
              <a:t> </a:t>
            </a:r>
            <a:r>
              <a:rPr lang="en-GB" altLang="pt-BR" sz="2000" dirty="0" err="1"/>
              <a:t>cabos</a:t>
            </a:r>
            <a:r>
              <a:rPr lang="en-GB" altLang="pt-BR" sz="2000" dirty="0"/>
              <a:t> </a:t>
            </a:r>
            <a:r>
              <a:rPr lang="en-GB" altLang="pt-BR" sz="2000" dirty="0" err="1"/>
              <a:t>são</a:t>
            </a:r>
            <a:r>
              <a:rPr lang="en-GB" altLang="pt-BR" sz="2000" dirty="0"/>
              <a:t> </a:t>
            </a:r>
            <a:r>
              <a:rPr lang="en-GB" altLang="pt-BR" sz="2000" dirty="0" err="1"/>
              <a:t>terminados</a:t>
            </a:r>
            <a:r>
              <a:rPr lang="en-GB" altLang="pt-BR" sz="2000" dirty="0"/>
              <a:t> </a:t>
            </a:r>
            <a:r>
              <a:rPr lang="en-GB" altLang="pt-BR" sz="2000" dirty="0" err="1"/>
              <a:t>em</a:t>
            </a:r>
            <a:r>
              <a:rPr lang="en-GB" altLang="pt-BR" sz="2000" dirty="0"/>
              <a:t> </a:t>
            </a:r>
            <a:r>
              <a:rPr lang="en-GB" altLang="pt-BR" sz="2000" dirty="0" err="1"/>
              <a:t>conector</a:t>
            </a:r>
            <a:r>
              <a:rPr lang="en-GB" altLang="pt-BR" sz="2000" dirty="0"/>
              <a:t> </a:t>
            </a:r>
            <a:r>
              <a:rPr lang="en-GB" altLang="pt-BR" sz="2000" dirty="0" err="1"/>
              <a:t>ou</a:t>
            </a:r>
            <a:r>
              <a:rPr lang="en-GB" altLang="pt-BR" sz="2000" dirty="0"/>
              <a:t> </a:t>
            </a:r>
            <a:r>
              <a:rPr lang="en-GB" altLang="pt-BR" sz="2000" dirty="0" err="1"/>
              <a:t>tomada</a:t>
            </a:r>
            <a:r>
              <a:rPr lang="en-GB" altLang="pt-BR" sz="2000" dirty="0"/>
              <a:t> de </a:t>
            </a:r>
            <a:r>
              <a:rPr lang="en-GB" altLang="pt-BR" sz="2000" dirty="0" err="1"/>
              <a:t>parede</a:t>
            </a:r>
            <a:r>
              <a:rPr lang="en-GB" altLang="pt-BR" sz="2000" dirty="0"/>
              <a:t> </a:t>
            </a:r>
            <a:r>
              <a:rPr lang="en-GB" altLang="pt-BR" sz="2000" dirty="0" err="1"/>
              <a:t>na</a:t>
            </a:r>
            <a:r>
              <a:rPr lang="en-GB" altLang="pt-BR" sz="2000" dirty="0"/>
              <a:t> interface com a </a:t>
            </a:r>
            <a:r>
              <a:rPr lang="en-GB" altLang="pt-BR" sz="2000" dirty="0" err="1"/>
              <a:t>Área</a:t>
            </a:r>
            <a:r>
              <a:rPr lang="en-GB" altLang="pt-BR" sz="2000" dirty="0"/>
              <a:t> </a:t>
            </a:r>
            <a:r>
              <a:rPr lang="en-GB" altLang="pt-BR" sz="2000" dirty="0" smtClean="0"/>
              <a:t>de </a:t>
            </a:r>
            <a:r>
              <a:rPr lang="en-GB" altLang="pt-BR" sz="2000" dirty="0" err="1" smtClean="0"/>
              <a:t>trabalho</a:t>
            </a:r>
            <a:r>
              <a:rPr lang="en-GB" altLang="pt-BR" sz="2000" dirty="0" smtClean="0"/>
              <a:t> </a:t>
            </a:r>
            <a:r>
              <a:rPr lang="en-GB" altLang="pt-BR" sz="2000" dirty="0"/>
              <a:t>e </a:t>
            </a:r>
            <a:r>
              <a:rPr lang="en-GB" altLang="pt-BR" sz="2000" dirty="0" err="1"/>
              <a:t>em</a:t>
            </a:r>
            <a:r>
              <a:rPr lang="en-GB" altLang="pt-BR" sz="2000" dirty="0"/>
              <a:t> </a:t>
            </a:r>
            <a:r>
              <a:rPr lang="en-GB" altLang="pt-BR" sz="2000" dirty="0" err="1"/>
              <a:t>blocos</a:t>
            </a:r>
            <a:r>
              <a:rPr lang="en-GB" altLang="pt-BR" sz="2000" dirty="0"/>
              <a:t> (patch panel) no </a:t>
            </a:r>
            <a:r>
              <a:rPr lang="en-GB" altLang="pt-BR" sz="2000" dirty="0" err="1"/>
              <a:t>lado</a:t>
            </a:r>
            <a:r>
              <a:rPr lang="en-GB" altLang="pt-BR" sz="2000" dirty="0"/>
              <a:t> do Centro de </a:t>
            </a:r>
            <a:r>
              <a:rPr lang="en-GB" altLang="pt-BR" sz="2000" dirty="0" err="1"/>
              <a:t>Fios</a:t>
            </a:r>
            <a:r>
              <a:rPr lang="en-GB" altLang="pt-BR" sz="2000" dirty="0"/>
              <a:t>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4143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marL="0" indent="0" algn="just">
              <a:buNone/>
            </a:pPr>
            <a:endParaRPr lang="pt-BR" sz="2400" dirty="0"/>
          </a:p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/>
              <a:t>Sistema de </a:t>
            </a:r>
            <a:r>
              <a:rPr lang="en-GB" altLang="pt-BR" sz="2000" dirty="0" err="1"/>
              <a:t>distribuição</a:t>
            </a:r>
            <a:r>
              <a:rPr lang="en-GB" altLang="pt-BR" sz="2000" dirty="0"/>
              <a:t> horizontal:</a:t>
            </a:r>
          </a:p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/>
              <a:t>Cabo </a:t>
            </a:r>
            <a:r>
              <a:rPr lang="en-GB" altLang="pt-BR" sz="2000" dirty="0" err="1" smtClean="0"/>
              <a:t>categoria</a:t>
            </a:r>
            <a:r>
              <a:rPr lang="en-GB" altLang="pt-BR" sz="2000" dirty="0" smtClean="0"/>
              <a:t> 5e UTP </a:t>
            </a:r>
            <a:r>
              <a:rPr lang="en-GB" altLang="pt-BR" sz="2000" dirty="0" err="1" smtClean="0"/>
              <a:t>ou</a:t>
            </a:r>
            <a:r>
              <a:rPr lang="en-GB" altLang="pt-BR" sz="2000" dirty="0" smtClean="0"/>
              <a:t> F/UTP de </a:t>
            </a:r>
            <a:r>
              <a:rPr lang="en-GB" altLang="pt-BR" sz="2000" dirty="0"/>
              <a:t>100 ohms com  4 pares (24 AWG)</a:t>
            </a:r>
            <a:r>
              <a:rPr lang="ar-SA" altLang="pt-BR" sz="2000" dirty="0">
                <a:cs typeface="Arial" charset="0"/>
              </a:rPr>
              <a:t>‏</a:t>
            </a:r>
            <a:r>
              <a:rPr lang="en-GB" altLang="pt-BR" sz="2000" dirty="0"/>
              <a:t>.</a:t>
            </a:r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/>
              <a:t>Cabo </a:t>
            </a:r>
            <a:r>
              <a:rPr lang="en-GB" altLang="pt-BR" sz="2000" dirty="0" err="1" smtClean="0"/>
              <a:t>categoria</a:t>
            </a:r>
            <a:r>
              <a:rPr lang="en-GB" altLang="pt-BR" sz="2000" dirty="0" smtClean="0"/>
              <a:t> 3 </a:t>
            </a:r>
            <a:r>
              <a:rPr lang="en-GB" altLang="pt-BR" sz="2000" dirty="0"/>
              <a:t>de 100 ohms com 4 pares</a:t>
            </a:r>
            <a:r>
              <a:rPr lang="en-GB" altLang="pt-BR" sz="2000" dirty="0" smtClean="0"/>
              <a:t>.(</a:t>
            </a:r>
            <a:r>
              <a:rPr lang="en-GB" altLang="pt-BR" sz="2000" dirty="0" err="1" smtClean="0"/>
              <a:t>não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mais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usado</a:t>
            </a:r>
            <a:r>
              <a:rPr lang="en-GB" altLang="pt-BR" sz="2000" dirty="0" smtClean="0"/>
              <a:t>) </a:t>
            </a:r>
            <a:endParaRPr lang="en-GB" altLang="pt-BR" sz="2000" dirty="0"/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err="1"/>
              <a:t>Fibra</a:t>
            </a:r>
            <a:r>
              <a:rPr lang="en-GB" altLang="pt-BR" sz="2000" dirty="0"/>
              <a:t> </a:t>
            </a:r>
            <a:r>
              <a:rPr lang="en-GB" altLang="pt-BR" sz="2000" dirty="0" err="1"/>
              <a:t>óptica</a:t>
            </a:r>
            <a:r>
              <a:rPr lang="en-GB" altLang="pt-BR" sz="2000" dirty="0"/>
              <a:t> </a:t>
            </a:r>
            <a:r>
              <a:rPr lang="en-GB" altLang="pt-BR" sz="2000" dirty="0" err="1"/>
              <a:t>monomodo</a:t>
            </a:r>
            <a:r>
              <a:rPr lang="en-GB" altLang="pt-BR" sz="2000" dirty="0"/>
              <a:t> </a:t>
            </a:r>
            <a:r>
              <a:rPr lang="en-GB" altLang="pt-BR" sz="2000" dirty="0" err="1"/>
              <a:t>ou</a:t>
            </a:r>
            <a:r>
              <a:rPr lang="en-GB" altLang="pt-BR" sz="2000" dirty="0"/>
              <a:t> </a:t>
            </a:r>
            <a:r>
              <a:rPr lang="en-GB" altLang="pt-BR" sz="2000" dirty="0" err="1"/>
              <a:t>multimodo</a:t>
            </a:r>
            <a:r>
              <a:rPr lang="en-GB" altLang="pt-BR" sz="2000" dirty="0"/>
              <a:t> gradual </a:t>
            </a:r>
            <a:r>
              <a:rPr lang="en-GB" altLang="pt-BR" sz="2000" dirty="0" err="1"/>
              <a:t>ou</a:t>
            </a:r>
            <a:r>
              <a:rPr lang="en-GB" altLang="pt-BR" sz="2000" dirty="0"/>
              <a:t> </a:t>
            </a:r>
            <a:r>
              <a:rPr lang="en-GB" altLang="pt-BR" sz="2000" dirty="0" err="1"/>
              <a:t>degrau</a:t>
            </a:r>
            <a:r>
              <a:rPr lang="en-GB" altLang="pt-BR" sz="2000" dirty="0"/>
              <a:t>.</a:t>
            </a:r>
          </a:p>
          <a:p>
            <a:pPr lvl="2" defTabSz="449263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789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412776"/>
            <a:ext cx="7010400" cy="460702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marL="0" indent="0" defTabSz="44926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altLang="pt-BR" sz="2400" dirty="0" smtClean="0"/>
          </a:p>
          <a:p>
            <a:pPr marL="0" indent="0" defTabSz="44926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800" dirty="0" smtClean="0"/>
              <a:t>Sistema </a:t>
            </a:r>
            <a:r>
              <a:rPr lang="en-GB" altLang="pt-BR" sz="1800" dirty="0"/>
              <a:t>de </a:t>
            </a:r>
            <a:r>
              <a:rPr lang="en-GB" altLang="pt-BR" sz="1800" dirty="0" err="1"/>
              <a:t>distribuição</a:t>
            </a:r>
            <a:r>
              <a:rPr lang="en-GB" altLang="pt-BR" sz="1800" dirty="0"/>
              <a:t> horizontal:</a:t>
            </a:r>
          </a:p>
          <a:p>
            <a:pPr marL="741363" lvl="1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800" dirty="0" err="1"/>
              <a:t>Segmento</a:t>
            </a:r>
            <a:r>
              <a:rPr lang="en-GB" altLang="pt-BR" sz="1800" dirty="0"/>
              <a:t> D: </a:t>
            </a:r>
            <a:r>
              <a:rPr lang="en-GB" altLang="pt-BR" sz="1800" dirty="0" err="1"/>
              <a:t>comprimento</a:t>
            </a:r>
            <a:r>
              <a:rPr lang="en-GB" altLang="pt-BR" sz="1800" dirty="0"/>
              <a:t> </a:t>
            </a:r>
            <a:r>
              <a:rPr lang="en-GB" altLang="pt-BR" sz="1800" dirty="0" err="1"/>
              <a:t>máximo</a:t>
            </a:r>
            <a:r>
              <a:rPr lang="en-GB" altLang="pt-BR" sz="1800" dirty="0"/>
              <a:t> de 90 m no </a:t>
            </a:r>
            <a:r>
              <a:rPr lang="en-GB" altLang="pt-BR" sz="1800" dirty="0" err="1"/>
              <a:t>caso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usar</a:t>
            </a:r>
            <a:r>
              <a:rPr lang="en-GB" altLang="pt-BR" sz="1800" dirty="0"/>
              <a:t> </a:t>
            </a:r>
            <a:r>
              <a:rPr lang="en-GB" altLang="pt-BR" sz="1800" dirty="0" err="1"/>
              <a:t>cabo</a:t>
            </a:r>
            <a:r>
              <a:rPr lang="en-GB" altLang="pt-BR" sz="1800" dirty="0"/>
              <a:t> de par </a:t>
            </a:r>
            <a:r>
              <a:rPr lang="en-GB" altLang="pt-BR" sz="1800" dirty="0" err="1"/>
              <a:t>trançado</a:t>
            </a:r>
            <a:r>
              <a:rPr lang="en-GB" altLang="pt-BR" sz="1800" dirty="0"/>
              <a:t> (</a:t>
            </a:r>
            <a:r>
              <a:rPr lang="en-GB" altLang="pt-BR" sz="1800" dirty="0" err="1"/>
              <a:t>distância</a:t>
            </a:r>
            <a:r>
              <a:rPr lang="en-GB" altLang="pt-BR" sz="1800" dirty="0"/>
              <a:t> entre o </a:t>
            </a:r>
            <a:r>
              <a:rPr lang="en-GB" altLang="pt-BR" sz="1800" dirty="0" err="1"/>
              <a:t>quadro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distribuição</a:t>
            </a:r>
            <a:r>
              <a:rPr lang="en-GB" altLang="pt-BR" sz="1800" dirty="0"/>
              <a:t> e </a:t>
            </a:r>
            <a:r>
              <a:rPr lang="en-GB" altLang="pt-BR" sz="1800" dirty="0" err="1"/>
              <a:t>cada</a:t>
            </a:r>
            <a:r>
              <a:rPr lang="en-GB" altLang="pt-BR" sz="1800" dirty="0"/>
              <a:t> </a:t>
            </a:r>
            <a:r>
              <a:rPr lang="en-GB" altLang="pt-BR" sz="1800" dirty="0" err="1"/>
              <a:t>tomada</a:t>
            </a:r>
            <a:r>
              <a:rPr lang="en-GB" altLang="pt-BR" sz="1800" dirty="0"/>
              <a:t>).</a:t>
            </a:r>
          </a:p>
          <a:p>
            <a:pPr lvl="2" defTabSz="449263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dirty="0"/>
          </a:p>
          <a:p>
            <a:pPr lvl="2" defTabSz="449263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64008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36102" y="5819328"/>
            <a:ext cx="609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A soma dos outros segmentos não pode ultrapassar 10 m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7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Subsistemas: Cabeamento horizontal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lvl="1" indent="0" algn="just">
              <a:buClr>
                <a:schemeClr val="tx1"/>
              </a:buClr>
              <a:buSzPct val="70000"/>
              <a:buNone/>
            </a:pPr>
            <a:r>
              <a:rPr lang="en-GB" altLang="pt-BR" sz="1800" dirty="0"/>
              <a:t>A </a:t>
            </a:r>
            <a:r>
              <a:rPr lang="en-GB" altLang="pt-BR" sz="1800" dirty="0" err="1"/>
              <a:t>norma</a:t>
            </a:r>
            <a:r>
              <a:rPr lang="en-GB" altLang="pt-BR" sz="1800" dirty="0"/>
              <a:t> </a:t>
            </a:r>
            <a:r>
              <a:rPr lang="en-GB" altLang="pt-BR" sz="1800" dirty="0" err="1"/>
              <a:t>permite</a:t>
            </a:r>
            <a:r>
              <a:rPr lang="en-GB" altLang="pt-BR" sz="1800" dirty="0"/>
              <a:t> um </a:t>
            </a:r>
            <a:r>
              <a:rPr lang="en-GB" altLang="pt-BR" sz="1800" dirty="0" err="1"/>
              <a:t>único</a:t>
            </a:r>
            <a:r>
              <a:rPr lang="en-GB" altLang="pt-BR" sz="1800" dirty="0"/>
              <a:t> </a:t>
            </a:r>
            <a:r>
              <a:rPr lang="en-GB" altLang="pt-BR" sz="1800" dirty="0" err="1"/>
              <a:t>ponto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transição</a:t>
            </a:r>
            <a:r>
              <a:rPr lang="en-GB" altLang="pt-BR" sz="1800" dirty="0"/>
              <a:t> </a:t>
            </a:r>
            <a:r>
              <a:rPr lang="en-GB" altLang="pt-BR" sz="1800" dirty="0" err="1"/>
              <a:t>não-cruzada</a:t>
            </a:r>
            <a:r>
              <a:rPr lang="en-GB" altLang="pt-BR" sz="1800" dirty="0"/>
              <a:t> entre o patch-panel do </a:t>
            </a:r>
            <a:r>
              <a:rPr lang="en-GB" altLang="pt-BR" sz="1800" dirty="0" err="1"/>
              <a:t>centro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fios</a:t>
            </a:r>
            <a:r>
              <a:rPr lang="en-GB" altLang="pt-BR" sz="1800" dirty="0"/>
              <a:t> e a </a:t>
            </a:r>
            <a:r>
              <a:rPr lang="en-GB" altLang="pt-BR" sz="1800" dirty="0" err="1"/>
              <a:t>tomada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comunicação</a:t>
            </a:r>
            <a:r>
              <a:rPr lang="en-GB" altLang="pt-BR" sz="1800" dirty="0"/>
              <a:t> </a:t>
            </a:r>
            <a:r>
              <a:rPr lang="en-GB" altLang="pt-BR" sz="1800" dirty="0" err="1"/>
              <a:t>na</a:t>
            </a:r>
            <a:r>
              <a:rPr lang="en-GB" altLang="pt-BR" sz="1800" dirty="0"/>
              <a:t> </a:t>
            </a:r>
            <a:r>
              <a:rPr lang="en-GB" altLang="pt-BR" sz="1800" dirty="0" err="1"/>
              <a:t>área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trabalho</a:t>
            </a:r>
            <a:r>
              <a:rPr lang="en-GB" altLang="pt-BR" sz="1800" dirty="0"/>
              <a:t>, </a:t>
            </a:r>
            <a:r>
              <a:rPr lang="en-GB" altLang="pt-BR" sz="1800" dirty="0" err="1"/>
              <a:t>chamado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ponto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consolidação</a:t>
            </a:r>
            <a:r>
              <a:rPr lang="en-GB" altLang="pt-BR" sz="1800" dirty="0"/>
              <a:t> (</a:t>
            </a:r>
            <a:r>
              <a:rPr lang="en-GB" altLang="pt-BR" sz="1800" dirty="0" err="1"/>
              <a:t>uso</a:t>
            </a:r>
            <a:r>
              <a:rPr lang="en-GB" altLang="pt-BR" sz="1800" dirty="0"/>
              <a:t> de </a:t>
            </a:r>
            <a:r>
              <a:rPr lang="en-GB" altLang="pt-BR" sz="1800" dirty="0" err="1"/>
              <a:t>cabo</a:t>
            </a:r>
            <a:r>
              <a:rPr lang="en-GB" altLang="pt-BR" sz="1800" dirty="0"/>
              <a:t> multi-par</a:t>
            </a:r>
            <a:r>
              <a:rPr lang="en-GB" altLang="pt-BR" sz="1800" dirty="0" smtClean="0"/>
              <a:t>).</a:t>
            </a:r>
          </a:p>
          <a:p>
            <a:pPr marL="0" lvl="1" indent="0" algn="just">
              <a:buClr>
                <a:schemeClr val="tx1"/>
              </a:buClr>
              <a:buSzPct val="70000"/>
              <a:buNone/>
            </a:pPr>
            <a:endParaRPr lang="en-GB" altLang="pt-BR" sz="1800" dirty="0"/>
          </a:p>
          <a:p>
            <a:pPr marL="0" indent="0" algn="just">
              <a:buNone/>
            </a:pPr>
            <a:endParaRPr lang="en-GB" altLang="pt-BR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00174" y="4149080"/>
            <a:ext cx="6781801" cy="2362201"/>
            <a:chOff x="720" y="2400"/>
            <a:chExt cx="4272" cy="1488"/>
          </a:xfrm>
        </p:grpSpPr>
        <p:pic>
          <p:nvPicPr>
            <p:cNvPr id="5" name="Imagem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76"/>
              <a:ext cx="4272" cy="141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49" y="2433"/>
              <a:ext cx="1654" cy="194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ts val="875"/>
                </a:spcBef>
                <a:buClr>
                  <a:srgbClr val="FFFFFF"/>
                </a:buClr>
                <a:buSzPct val="100000"/>
                <a:buFont typeface="Antique Olive (PCL6)" pitchFamily="32" charset="0"/>
                <a:buNone/>
              </a:pPr>
              <a:r>
                <a:rPr lang="en-GB" altLang="pt-BR" sz="1400" b="1">
                  <a:solidFill>
                    <a:srgbClr val="FFFFFF"/>
                  </a:solidFill>
                  <a:latin typeface="Antique Olive (PCL6)" pitchFamily="32" charset="0"/>
                  <a:ea typeface="Lucida Sans Unicode" pitchFamily="34" charset="0"/>
                  <a:cs typeface="Lucida Sans Unicode" pitchFamily="34" charset="0"/>
                </a:rPr>
                <a:t>Centro de fios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468" y="2433"/>
              <a:ext cx="1469" cy="19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ts val="875"/>
                </a:spcBef>
                <a:buClr>
                  <a:srgbClr val="FFFFFF"/>
                </a:buClr>
                <a:buSzPct val="100000"/>
                <a:buFont typeface="Antique Olive (PCL6)" pitchFamily="32" charset="0"/>
                <a:buNone/>
              </a:pPr>
              <a:r>
                <a:rPr lang="en-GB" altLang="pt-BR" sz="1400" b="1">
                  <a:solidFill>
                    <a:srgbClr val="FFFFFF"/>
                  </a:solidFill>
                  <a:latin typeface="Antique Olive (PCL6)" pitchFamily="32" charset="0"/>
                  <a:ea typeface="Lucida Sans Unicode" pitchFamily="34" charset="0"/>
                  <a:cs typeface="Lucida Sans Unicode" pitchFamily="34" charset="0"/>
                </a:rPr>
                <a:t>Área de trabalho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603" y="2400"/>
              <a:ext cx="781" cy="788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33097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2249</TotalTime>
  <Words>710</Words>
  <Application>Microsoft Office PowerPoint</Application>
  <PresentationFormat>Apresentação na tela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Tema1</vt:lpstr>
      <vt:lpstr>Optativa Cabeamento estruturado e fibras ópticas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66</cp:revision>
  <dcterms:created xsi:type="dcterms:W3CDTF">2012-11-12T17:59:34Z</dcterms:created>
  <dcterms:modified xsi:type="dcterms:W3CDTF">2016-02-24T19:20:12Z</dcterms:modified>
</cp:coreProperties>
</file>