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7" r:id="rId18"/>
    <p:sldId id="273" r:id="rId19"/>
    <p:sldId id="274" r:id="rId20"/>
    <p:sldId id="276" r:id="rId21"/>
    <p:sldId id="275" r:id="rId22"/>
    <p:sldId id="278" r:id="rId23"/>
    <p:sldId id="279" r:id="rId24"/>
    <p:sldId id="280" r:id="rId25"/>
    <p:sldId id="281" r:id="rId26"/>
    <p:sldId id="282" r:id="rId27"/>
    <p:sldId id="284" r:id="rId28"/>
    <p:sldId id="283" r:id="rId29"/>
    <p:sldId id="285" r:id="rId30"/>
    <p:sldId id="286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A9E14-2AF5-4B5B-A134-38361A38174D}" type="datetimeFigureOut">
              <a:rPr lang="pt-BR" smtClean="0"/>
              <a:t>10/02/2014</a:t>
            </a:fld>
            <a:endParaRPr lang="pt-BR"/>
          </a:p>
        </p:txBody>
      </p:sp>
      <p:sp>
        <p:nvSpPr>
          <p:cNvPr id="20" name="Marcador de Posição do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BDA27-8812-44FC-BE50-3264D53D7F6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A9E14-2AF5-4B5B-A134-38361A38174D}" type="datetimeFigureOut">
              <a:rPr lang="pt-BR" smtClean="0"/>
              <a:t>10/02/2014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BDA27-8812-44FC-BE50-3264D53D7F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A9E14-2AF5-4B5B-A134-38361A38174D}" type="datetimeFigureOut">
              <a:rPr lang="pt-BR" smtClean="0"/>
              <a:t>10/02/2014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BDA27-8812-44FC-BE50-3264D53D7F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A9E14-2AF5-4B5B-A134-38361A38174D}" type="datetimeFigureOut">
              <a:rPr lang="pt-BR" smtClean="0"/>
              <a:t>10/02/2014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BDA27-8812-44FC-BE50-3264D53D7F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A9E14-2AF5-4B5B-A134-38361A38174D}" type="datetimeFigureOut">
              <a:rPr lang="pt-BR" smtClean="0"/>
              <a:t>10/02/2014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BDA27-8812-44FC-BE50-3264D53D7F6C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A9E14-2AF5-4B5B-A134-38361A38174D}" type="datetimeFigureOut">
              <a:rPr lang="pt-BR" smtClean="0"/>
              <a:t>10/02/2014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BDA27-8812-44FC-BE50-3264D53D7F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A9E14-2AF5-4B5B-A134-38361A38174D}" type="datetimeFigureOut">
              <a:rPr lang="pt-BR" smtClean="0"/>
              <a:t>10/02/2014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BDA27-8812-44FC-BE50-3264D53D7F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A9E14-2AF5-4B5B-A134-38361A38174D}" type="datetimeFigureOut">
              <a:rPr lang="pt-BR" smtClean="0"/>
              <a:t>10/02/2014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BDA27-8812-44FC-BE50-3264D53D7F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A9E14-2AF5-4B5B-A134-38361A38174D}" type="datetimeFigureOut">
              <a:rPr lang="pt-BR" smtClean="0"/>
              <a:t>10/02/2014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BDA27-8812-44FC-BE50-3264D53D7F6C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c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A9E14-2AF5-4B5B-A134-38361A38174D}" type="datetimeFigureOut">
              <a:rPr lang="pt-BR" smtClean="0"/>
              <a:t>10/02/2014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BDA27-8812-44FC-BE50-3264D53D7F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A9E14-2AF5-4B5B-A134-38361A38174D}" type="datetimeFigureOut">
              <a:rPr lang="pt-BR" smtClean="0"/>
              <a:t>10/02/2014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BDA27-8812-44FC-BE50-3264D53D7F6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41A9E14-2AF5-4B5B-A134-38361A38174D}" type="datetimeFigureOut">
              <a:rPr lang="pt-BR" smtClean="0"/>
              <a:t>10/02/2014</a:t>
            </a:fld>
            <a:endParaRPr lang="pt-BR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CBDA27-8812-44FC-BE50-3264D53D7F6C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c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Eletricidade básica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7406640" cy="1752600"/>
          </a:xfrm>
        </p:spPr>
        <p:txBody>
          <a:bodyPr/>
          <a:lstStyle/>
          <a:p>
            <a:r>
              <a:rPr lang="pt-BR" dirty="0" smtClean="0"/>
              <a:t>Aula 01 – Operações com potência de dez.</a:t>
            </a:r>
          </a:p>
          <a:p>
            <a:r>
              <a:rPr lang="pt-BR" dirty="0" smtClean="0"/>
              <a:t>Prof. Diovani Milhorim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757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pt-BR" sz="2400" dirty="0" smtClean="0"/>
              <a:t>Operações:</a:t>
            </a:r>
          </a:p>
          <a:p>
            <a:pPr marL="82296" indent="0" algn="just">
              <a:buNone/>
            </a:pPr>
            <a:endParaRPr lang="pt-BR" sz="2400" dirty="0"/>
          </a:p>
          <a:p>
            <a:r>
              <a:rPr lang="pt-BR" sz="2400" b="1" dirty="0"/>
              <a:t>DIFERENÇA</a:t>
            </a:r>
            <a:endParaRPr lang="pt-BR" sz="2400" dirty="0"/>
          </a:p>
          <a:p>
            <a:pPr marL="82296" indent="0">
              <a:buNone/>
            </a:pPr>
            <a:r>
              <a:rPr lang="pt-BR" sz="2400" b="1" dirty="0"/>
              <a:t>Para subtrairmos devemos observar o expoente (precisa ser igual) (termos semelhantes).</a:t>
            </a:r>
            <a:endParaRPr lang="pt-BR" sz="2400" dirty="0"/>
          </a:p>
          <a:p>
            <a:pPr marL="82296" indent="0">
              <a:buNone/>
            </a:pPr>
            <a:r>
              <a:rPr lang="pt-BR" sz="2400" b="1" dirty="0"/>
              <a:t> </a:t>
            </a:r>
            <a:endParaRPr lang="pt-BR" sz="2400" dirty="0"/>
          </a:p>
          <a:p>
            <a:pPr marL="82296" indent="0">
              <a:buNone/>
            </a:pPr>
            <a:r>
              <a:rPr lang="pt-BR" sz="2400" b="1" dirty="0" smtClean="0"/>
              <a:t>	D </a:t>
            </a:r>
            <a:r>
              <a:rPr lang="pt-BR" sz="2400" b="1" dirty="0"/>
              <a:t>= A.10</a:t>
            </a:r>
            <a:r>
              <a:rPr lang="pt-BR" sz="2400" b="1" i="1" baseline="30000" dirty="0"/>
              <a:t>n</a:t>
            </a:r>
            <a:r>
              <a:rPr lang="pt-BR" sz="2400" b="1" baseline="30000" dirty="0"/>
              <a:t> </a:t>
            </a:r>
            <a:r>
              <a:rPr lang="pt-BR" sz="2400" b="1" dirty="0"/>
              <a:t>- B. 10</a:t>
            </a:r>
            <a:r>
              <a:rPr lang="pt-BR" sz="2400" b="1" i="1" baseline="30000" dirty="0"/>
              <a:t>n</a:t>
            </a:r>
            <a:r>
              <a:rPr lang="pt-BR" sz="2400" b="1" dirty="0"/>
              <a:t> = (A - B). 10</a:t>
            </a:r>
            <a:r>
              <a:rPr lang="pt-BR" sz="2400" b="1" i="1" baseline="30000" dirty="0"/>
              <a:t>n</a:t>
            </a:r>
            <a:endParaRPr lang="pt-BR" sz="2400" dirty="0"/>
          </a:p>
          <a:p>
            <a:pPr marL="82296" indent="0">
              <a:buNone/>
            </a:pPr>
            <a:r>
              <a:rPr lang="pt-BR" sz="2400" b="1" dirty="0"/>
              <a:t> </a:t>
            </a:r>
            <a:endParaRPr lang="pt-BR" sz="2400" dirty="0"/>
          </a:p>
          <a:p>
            <a:r>
              <a:rPr lang="pt-BR" sz="2400" b="1" dirty="0"/>
              <a:t>Exemplo: 5.10³ - 3.10³ = (5- 3.10³) = 2.10³</a:t>
            </a: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 smtClean="0"/>
              <a:t>	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7771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82296" indent="0" algn="just">
              <a:buNone/>
            </a:pPr>
            <a:r>
              <a:rPr lang="pt-BR" sz="6200" dirty="0" smtClean="0"/>
              <a:t>Operações:</a:t>
            </a:r>
          </a:p>
          <a:p>
            <a:pPr marL="82296" indent="0" algn="just">
              <a:buNone/>
            </a:pPr>
            <a:endParaRPr lang="pt-BR" sz="6200" dirty="0" smtClean="0"/>
          </a:p>
          <a:p>
            <a:r>
              <a:rPr lang="pt-BR" sz="8000" b="1" dirty="0"/>
              <a:t>Para a adição e diferença com expoentes diferentes, antes de efetuar a operação devemos igualar os expoentes.</a:t>
            </a:r>
            <a:endParaRPr lang="pt-BR" sz="8000" dirty="0"/>
          </a:p>
          <a:p>
            <a:pPr marL="82296" indent="0">
              <a:buNone/>
            </a:pPr>
            <a:endParaRPr lang="pt-BR" sz="6200" dirty="0"/>
          </a:p>
          <a:p>
            <a:pPr marL="82296" indent="0">
              <a:buNone/>
            </a:pPr>
            <a:r>
              <a:rPr lang="pt-BR" sz="8000" b="1" dirty="0"/>
              <a:t>Exemplos:</a:t>
            </a:r>
            <a:endParaRPr lang="pt-BR" sz="8000" dirty="0"/>
          </a:p>
          <a:p>
            <a:pPr marL="82296" indent="0">
              <a:buNone/>
            </a:pPr>
            <a:r>
              <a:rPr lang="pt-BR" sz="8000" b="1" dirty="0"/>
              <a:t> </a:t>
            </a:r>
            <a:endParaRPr lang="pt-BR" sz="8000" dirty="0"/>
          </a:p>
          <a:p>
            <a:pPr marL="82296" indent="0">
              <a:buNone/>
            </a:pPr>
            <a:r>
              <a:rPr lang="pt-BR" sz="8000" b="1" dirty="0"/>
              <a:t>1) S</a:t>
            </a:r>
            <a:r>
              <a:rPr lang="pt-BR" sz="8000" dirty="0"/>
              <a:t>= </a:t>
            </a:r>
            <a:r>
              <a:rPr lang="pt-BR" sz="8000" b="1" dirty="0"/>
              <a:t>4</a:t>
            </a:r>
            <a:r>
              <a:rPr lang="pt-BR" sz="8000" dirty="0"/>
              <a:t>.</a:t>
            </a:r>
            <a:r>
              <a:rPr lang="pt-BR" sz="8000" b="1" dirty="0"/>
              <a:t>10</a:t>
            </a:r>
            <a:r>
              <a:rPr lang="pt-BR" sz="8000" b="1" baseline="30000" dirty="0"/>
              <a:t>19</a:t>
            </a:r>
            <a:r>
              <a:rPr lang="pt-BR" sz="8000" b="1" dirty="0"/>
              <a:t> +</a:t>
            </a:r>
            <a:r>
              <a:rPr lang="pt-BR" sz="8000" dirty="0"/>
              <a:t> </a:t>
            </a:r>
            <a:r>
              <a:rPr lang="pt-BR" sz="8000" b="1" dirty="0"/>
              <a:t>3.10</a:t>
            </a:r>
            <a:r>
              <a:rPr lang="pt-BR" sz="8000" b="1" baseline="30000" dirty="0"/>
              <a:t>20</a:t>
            </a:r>
            <a:endParaRPr lang="pt-BR" sz="8000" dirty="0"/>
          </a:p>
          <a:p>
            <a:pPr marL="82296" indent="0">
              <a:buNone/>
            </a:pPr>
            <a:r>
              <a:rPr lang="pt-BR" sz="8000" b="1" dirty="0"/>
              <a:t> </a:t>
            </a:r>
            <a:endParaRPr lang="pt-BR" sz="8000" dirty="0"/>
          </a:p>
          <a:p>
            <a:pPr marL="82296" indent="0">
              <a:buNone/>
            </a:pPr>
            <a:r>
              <a:rPr lang="pt-BR" sz="8000" b="1" dirty="0"/>
              <a:t>Resolução a:</a:t>
            </a:r>
            <a:endParaRPr lang="pt-BR" sz="8000" dirty="0"/>
          </a:p>
          <a:p>
            <a:pPr marL="82296" indent="0">
              <a:buNone/>
            </a:pPr>
            <a:r>
              <a:rPr lang="pt-BR" sz="8000" dirty="0"/>
              <a:t> </a:t>
            </a:r>
          </a:p>
          <a:p>
            <a:pPr marL="82296" indent="0">
              <a:buNone/>
            </a:pPr>
            <a:r>
              <a:rPr lang="pt-BR" sz="8000" b="1" dirty="0"/>
              <a:t>S</a:t>
            </a:r>
            <a:r>
              <a:rPr lang="pt-BR" sz="8000" dirty="0"/>
              <a:t>= </a:t>
            </a:r>
            <a:r>
              <a:rPr lang="pt-BR" sz="8000" b="1" dirty="0"/>
              <a:t>4</a:t>
            </a:r>
            <a:r>
              <a:rPr lang="pt-BR" sz="8000" dirty="0"/>
              <a:t>.</a:t>
            </a:r>
            <a:r>
              <a:rPr lang="pt-BR" sz="8000" b="1" dirty="0"/>
              <a:t>10</a:t>
            </a:r>
            <a:r>
              <a:rPr lang="pt-BR" sz="8000" b="1" baseline="30000" dirty="0"/>
              <a:t>19</a:t>
            </a:r>
            <a:r>
              <a:rPr lang="pt-BR" sz="8000" b="1" dirty="0"/>
              <a:t> +</a:t>
            </a:r>
            <a:r>
              <a:rPr lang="pt-BR" sz="8000" dirty="0"/>
              <a:t> </a:t>
            </a:r>
            <a:r>
              <a:rPr lang="pt-BR" sz="8000" b="1" dirty="0"/>
              <a:t>3.10</a:t>
            </a:r>
            <a:r>
              <a:rPr lang="pt-BR" sz="8000" b="1" baseline="30000" dirty="0"/>
              <a:t>20</a:t>
            </a:r>
            <a:r>
              <a:rPr lang="pt-BR" sz="8000" b="1" dirty="0"/>
              <a:t> = 0,4. 10</a:t>
            </a:r>
            <a:r>
              <a:rPr lang="pt-BR" sz="8000" b="1" baseline="30000" dirty="0"/>
              <a:t>19+1</a:t>
            </a:r>
            <a:r>
              <a:rPr lang="pt-BR" sz="8000" b="1" dirty="0"/>
              <a:t> + 3.10</a:t>
            </a:r>
            <a:r>
              <a:rPr lang="pt-BR" sz="8000" b="1" baseline="30000" dirty="0"/>
              <a:t>20</a:t>
            </a:r>
            <a:r>
              <a:rPr lang="pt-BR" sz="8000" b="1" dirty="0"/>
              <a:t> (0,4 é compensado com +1 no expoente).</a:t>
            </a:r>
            <a:endParaRPr lang="pt-BR" sz="8000" dirty="0"/>
          </a:p>
          <a:p>
            <a:pPr marL="82296" indent="0">
              <a:buNone/>
            </a:pPr>
            <a:r>
              <a:rPr lang="pt-BR" sz="8000" b="1" dirty="0"/>
              <a:t> </a:t>
            </a:r>
            <a:endParaRPr lang="pt-BR" sz="8000" dirty="0"/>
          </a:p>
          <a:p>
            <a:pPr marL="82296" indent="0">
              <a:buNone/>
            </a:pPr>
            <a:r>
              <a:rPr lang="pt-BR" sz="8000" b="1" dirty="0"/>
              <a:t> S= 0,4. 10</a:t>
            </a:r>
            <a:r>
              <a:rPr lang="pt-BR" sz="8000" b="1" baseline="30000" dirty="0"/>
              <a:t>20</a:t>
            </a:r>
            <a:r>
              <a:rPr lang="pt-BR" sz="8000" b="1" dirty="0"/>
              <a:t> + 3.10</a:t>
            </a:r>
            <a:r>
              <a:rPr lang="pt-BR" sz="8000" b="1" baseline="30000" dirty="0"/>
              <a:t>20</a:t>
            </a:r>
            <a:r>
              <a:rPr lang="pt-BR" sz="8000" b="1" dirty="0"/>
              <a:t> =(0,4 + 3).10</a:t>
            </a:r>
            <a:r>
              <a:rPr lang="pt-BR" sz="8000" b="1" baseline="30000" dirty="0"/>
              <a:t>20</a:t>
            </a:r>
            <a:r>
              <a:rPr lang="pt-BR" sz="8000" b="1" dirty="0"/>
              <a:t> = 3,4. 10</a:t>
            </a:r>
            <a:r>
              <a:rPr lang="pt-BR" sz="8000" b="1" baseline="30000" dirty="0"/>
              <a:t>20</a:t>
            </a:r>
            <a:endParaRPr lang="pt-BR" sz="80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 smtClean="0"/>
              <a:t>	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2188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82296" indent="0" algn="just">
              <a:buNone/>
            </a:pPr>
            <a:r>
              <a:rPr lang="pt-BR" sz="6200" dirty="0" smtClean="0"/>
              <a:t>Operações:</a:t>
            </a:r>
          </a:p>
          <a:p>
            <a:pPr marL="82296" indent="0" algn="just">
              <a:buNone/>
            </a:pPr>
            <a:endParaRPr lang="pt-BR" sz="6200" dirty="0" smtClean="0"/>
          </a:p>
          <a:p>
            <a:r>
              <a:rPr lang="pt-BR" sz="8000" b="1" dirty="0"/>
              <a:t>Para a adição e diferença com expoentes diferentes, antes de efetuar a operação devemos igualar os expoentes.</a:t>
            </a:r>
            <a:endParaRPr lang="pt-BR" sz="8000" dirty="0"/>
          </a:p>
          <a:p>
            <a:pPr marL="82296" indent="0">
              <a:buNone/>
            </a:pPr>
            <a:endParaRPr lang="pt-BR" sz="6200" dirty="0"/>
          </a:p>
          <a:p>
            <a:pPr marL="82296" indent="0">
              <a:buNone/>
            </a:pPr>
            <a:r>
              <a:rPr lang="pt-BR" sz="8000" b="1" dirty="0"/>
              <a:t>Exemplos:</a:t>
            </a:r>
            <a:endParaRPr lang="pt-BR" sz="8000" dirty="0"/>
          </a:p>
          <a:p>
            <a:pPr marL="82296" indent="0">
              <a:buNone/>
            </a:pPr>
            <a:r>
              <a:rPr lang="pt-BR" sz="8000" b="1" dirty="0"/>
              <a:t> </a:t>
            </a:r>
            <a:endParaRPr lang="pt-BR" sz="8000" dirty="0"/>
          </a:p>
          <a:p>
            <a:pPr marL="82296" indent="0">
              <a:buNone/>
            </a:pPr>
            <a:r>
              <a:rPr lang="pt-BR" sz="8000" b="1" dirty="0"/>
              <a:t>1) S</a:t>
            </a:r>
            <a:r>
              <a:rPr lang="pt-BR" sz="8000" dirty="0"/>
              <a:t>= </a:t>
            </a:r>
            <a:r>
              <a:rPr lang="pt-BR" sz="8000" b="1" dirty="0"/>
              <a:t>4</a:t>
            </a:r>
            <a:r>
              <a:rPr lang="pt-BR" sz="8000" dirty="0"/>
              <a:t>.</a:t>
            </a:r>
            <a:r>
              <a:rPr lang="pt-BR" sz="8000" b="1" dirty="0"/>
              <a:t>10</a:t>
            </a:r>
            <a:r>
              <a:rPr lang="pt-BR" sz="8000" b="1" baseline="30000" dirty="0"/>
              <a:t>19</a:t>
            </a:r>
            <a:r>
              <a:rPr lang="pt-BR" sz="8000" b="1" dirty="0"/>
              <a:t> +</a:t>
            </a:r>
            <a:r>
              <a:rPr lang="pt-BR" sz="8000" dirty="0"/>
              <a:t> </a:t>
            </a:r>
            <a:r>
              <a:rPr lang="pt-BR" sz="8000" b="1" dirty="0"/>
              <a:t>3.10</a:t>
            </a:r>
            <a:r>
              <a:rPr lang="pt-BR" sz="8000" b="1" baseline="30000" dirty="0"/>
              <a:t>20</a:t>
            </a:r>
            <a:endParaRPr lang="pt-BR" sz="8000" dirty="0"/>
          </a:p>
          <a:p>
            <a:pPr marL="82296" indent="0">
              <a:buNone/>
            </a:pPr>
            <a:r>
              <a:rPr lang="pt-BR" sz="8000" b="1" dirty="0"/>
              <a:t> </a:t>
            </a:r>
            <a:endParaRPr lang="pt-BR" sz="8000" dirty="0"/>
          </a:p>
          <a:p>
            <a:pPr marL="82296" indent="0">
              <a:buNone/>
            </a:pPr>
            <a:r>
              <a:rPr lang="pt-BR" sz="8000" b="1" dirty="0"/>
              <a:t>Resolução b:</a:t>
            </a:r>
            <a:endParaRPr lang="pt-BR" sz="8000" dirty="0"/>
          </a:p>
          <a:p>
            <a:pPr marL="82296" indent="0">
              <a:buNone/>
            </a:pPr>
            <a:r>
              <a:rPr lang="pt-BR" sz="8000" dirty="0"/>
              <a:t> </a:t>
            </a:r>
          </a:p>
          <a:p>
            <a:pPr marL="82296" indent="0">
              <a:buNone/>
            </a:pPr>
            <a:r>
              <a:rPr lang="pt-BR" sz="8000" b="1" dirty="0"/>
              <a:t>S</a:t>
            </a:r>
            <a:r>
              <a:rPr lang="pt-BR" sz="8000" dirty="0"/>
              <a:t>= </a:t>
            </a:r>
            <a:r>
              <a:rPr lang="pt-BR" sz="8000" b="1" dirty="0"/>
              <a:t>4</a:t>
            </a:r>
            <a:r>
              <a:rPr lang="pt-BR" sz="8000" dirty="0"/>
              <a:t>.</a:t>
            </a:r>
            <a:r>
              <a:rPr lang="pt-BR" sz="8000" b="1" dirty="0"/>
              <a:t>10</a:t>
            </a:r>
            <a:r>
              <a:rPr lang="pt-BR" sz="8000" b="1" baseline="30000" dirty="0"/>
              <a:t>19</a:t>
            </a:r>
            <a:r>
              <a:rPr lang="pt-BR" sz="8000" b="1" dirty="0"/>
              <a:t> +</a:t>
            </a:r>
            <a:r>
              <a:rPr lang="pt-BR" sz="8000" dirty="0"/>
              <a:t> </a:t>
            </a:r>
            <a:r>
              <a:rPr lang="pt-BR" sz="8000" b="1" dirty="0"/>
              <a:t>3.10</a:t>
            </a:r>
            <a:r>
              <a:rPr lang="pt-BR" sz="8000" b="1" baseline="30000" dirty="0"/>
              <a:t>20</a:t>
            </a:r>
            <a:r>
              <a:rPr lang="pt-BR" sz="8000" b="1" dirty="0"/>
              <a:t> = 4. 10</a:t>
            </a:r>
            <a:r>
              <a:rPr lang="pt-BR" sz="8000" b="1" baseline="30000" dirty="0"/>
              <a:t>19</a:t>
            </a:r>
            <a:r>
              <a:rPr lang="pt-BR" sz="8000" b="1" dirty="0"/>
              <a:t> + 30.10</a:t>
            </a:r>
            <a:r>
              <a:rPr lang="pt-BR" sz="8000" b="1" baseline="30000" dirty="0"/>
              <a:t>20-1</a:t>
            </a:r>
            <a:r>
              <a:rPr lang="pt-BR" sz="8000" b="1" dirty="0"/>
              <a:t> (30 é compensado com -1 no expoente).</a:t>
            </a:r>
            <a:endParaRPr lang="pt-BR" sz="8000" dirty="0"/>
          </a:p>
          <a:p>
            <a:pPr marL="82296" indent="0">
              <a:buNone/>
            </a:pPr>
            <a:r>
              <a:rPr lang="pt-BR" sz="8000" b="1" dirty="0"/>
              <a:t> </a:t>
            </a:r>
            <a:endParaRPr lang="pt-BR" sz="8000" dirty="0"/>
          </a:p>
          <a:p>
            <a:pPr marL="82296" indent="0">
              <a:buNone/>
            </a:pPr>
            <a:r>
              <a:rPr lang="pt-BR" sz="8000" b="1" dirty="0"/>
              <a:t>S= 4. 10</a:t>
            </a:r>
            <a:r>
              <a:rPr lang="pt-BR" sz="8000" b="1" baseline="30000" dirty="0"/>
              <a:t>19</a:t>
            </a:r>
            <a:r>
              <a:rPr lang="pt-BR" sz="8000" b="1" dirty="0"/>
              <a:t> + 30.10</a:t>
            </a:r>
            <a:r>
              <a:rPr lang="pt-BR" sz="8000" b="1" baseline="30000" dirty="0"/>
              <a:t>19</a:t>
            </a:r>
            <a:r>
              <a:rPr lang="pt-BR" sz="8000" b="1" dirty="0"/>
              <a:t> = (4 + 30). 10</a:t>
            </a:r>
            <a:r>
              <a:rPr lang="pt-BR" sz="8000" b="1" baseline="30000" dirty="0"/>
              <a:t>19</a:t>
            </a:r>
            <a:r>
              <a:rPr lang="pt-BR" sz="8000" b="1" dirty="0"/>
              <a:t> = 34. 10</a:t>
            </a:r>
            <a:r>
              <a:rPr lang="pt-BR" sz="8000" b="1" baseline="30000" dirty="0"/>
              <a:t>19</a:t>
            </a:r>
            <a:endParaRPr lang="pt-BR" sz="80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 smtClean="0"/>
              <a:t>	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363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82296" indent="0" algn="just">
              <a:buNone/>
            </a:pPr>
            <a:r>
              <a:rPr lang="pt-BR" sz="6200" dirty="0" smtClean="0"/>
              <a:t>Operações:</a:t>
            </a:r>
          </a:p>
          <a:p>
            <a:pPr marL="82296" indent="0" algn="just">
              <a:buNone/>
            </a:pPr>
            <a:endParaRPr lang="pt-BR" sz="6200" dirty="0" smtClean="0"/>
          </a:p>
          <a:p>
            <a:r>
              <a:rPr lang="pt-BR" sz="8000" b="1" dirty="0"/>
              <a:t>Para a adição e diferença com expoentes diferentes, antes de efetuar a operação devemos igualar os expoentes.</a:t>
            </a:r>
            <a:endParaRPr lang="pt-BR" sz="8000" dirty="0"/>
          </a:p>
          <a:p>
            <a:pPr marL="82296" indent="0">
              <a:buNone/>
            </a:pPr>
            <a:endParaRPr lang="pt-BR" sz="6200" dirty="0"/>
          </a:p>
          <a:p>
            <a:pPr marL="82296" indent="0">
              <a:buNone/>
            </a:pPr>
            <a:r>
              <a:rPr lang="pt-BR" sz="8000" b="1" dirty="0"/>
              <a:t>2) S = 5.10</a:t>
            </a:r>
            <a:r>
              <a:rPr lang="pt-BR" sz="8000" b="1" baseline="30000" dirty="0"/>
              <a:t>-14</a:t>
            </a:r>
            <a:r>
              <a:rPr lang="pt-BR" sz="8000" b="1" dirty="0"/>
              <a:t> + 3.10</a:t>
            </a:r>
            <a:r>
              <a:rPr lang="pt-BR" sz="8000" b="1" baseline="30000" dirty="0"/>
              <a:t>-15</a:t>
            </a:r>
            <a:endParaRPr lang="pt-BR" sz="8000" dirty="0"/>
          </a:p>
          <a:p>
            <a:pPr marL="82296" indent="0">
              <a:buNone/>
            </a:pPr>
            <a:r>
              <a:rPr lang="pt-BR" sz="8000" b="1" dirty="0"/>
              <a:t> </a:t>
            </a:r>
            <a:endParaRPr lang="pt-BR" sz="8000" dirty="0"/>
          </a:p>
          <a:p>
            <a:pPr marL="82296" indent="0">
              <a:buNone/>
            </a:pPr>
            <a:r>
              <a:rPr lang="pt-BR" sz="8000" b="1" dirty="0"/>
              <a:t>Resolução a:</a:t>
            </a:r>
            <a:endParaRPr lang="pt-BR" sz="8000" dirty="0"/>
          </a:p>
          <a:p>
            <a:pPr marL="82296" indent="0">
              <a:buNone/>
            </a:pPr>
            <a:r>
              <a:rPr lang="pt-BR" sz="8000" dirty="0"/>
              <a:t> </a:t>
            </a:r>
          </a:p>
          <a:p>
            <a:pPr marL="82296" indent="0">
              <a:buNone/>
            </a:pPr>
            <a:r>
              <a:rPr lang="pt-BR" sz="8000" b="1" dirty="0"/>
              <a:t>S = 5.10</a:t>
            </a:r>
            <a:r>
              <a:rPr lang="pt-BR" sz="8000" b="1" baseline="30000" dirty="0"/>
              <a:t>-14</a:t>
            </a:r>
            <a:r>
              <a:rPr lang="pt-BR" sz="8000" b="1" dirty="0"/>
              <a:t> + 3.10</a:t>
            </a:r>
            <a:r>
              <a:rPr lang="pt-BR" sz="8000" b="1" baseline="30000" dirty="0"/>
              <a:t>-15</a:t>
            </a:r>
            <a:r>
              <a:rPr lang="pt-BR" sz="8000" b="1" dirty="0"/>
              <a:t> = 50.10</a:t>
            </a:r>
            <a:r>
              <a:rPr lang="pt-BR" sz="8000" b="1" baseline="30000" dirty="0"/>
              <a:t>-14 -1</a:t>
            </a:r>
            <a:r>
              <a:rPr lang="pt-BR" sz="8000" b="1" dirty="0"/>
              <a:t> + 3.10</a:t>
            </a:r>
            <a:r>
              <a:rPr lang="pt-BR" sz="8000" b="1" baseline="30000" dirty="0"/>
              <a:t>-15</a:t>
            </a:r>
            <a:r>
              <a:rPr lang="pt-BR" sz="8000" b="1" dirty="0"/>
              <a:t> (50 é compensado com -1 no expoente).</a:t>
            </a:r>
            <a:endParaRPr lang="pt-BR" sz="8000" dirty="0"/>
          </a:p>
          <a:p>
            <a:pPr marL="82296" indent="0">
              <a:buNone/>
            </a:pPr>
            <a:r>
              <a:rPr lang="pt-BR" sz="8000" dirty="0"/>
              <a:t> </a:t>
            </a:r>
          </a:p>
          <a:p>
            <a:pPr marL="82296" indent="0">
              <a:buNone/>
            </a:pPr>
            <a:r>
              <a:rPr lang="pt-BR" sz="8000" b="1" dirty="0"/>
              <a:t>S = 50.10</a:t>
            </a:r>
            <a:r>
              <a:rPr lang="pt-BR" sz="8000" b="1" baseline="30000" dirty="0"/>
              <a:t>-15</a:t>
            </a:r>
            <a:r>
              <a:rPr lang="pt-BR" sz="8000" b="1" dirty="0"/>
              <a:t> + 3.10</a:t>
            </a:r>
            <a:r>
              <a:rPr lang="pt-BR" sz="8000" b="1" baseline="30000" dirty="0"/>
              <a:t>-15</a:t>
            </a:r>
            <a:r>
              <a:rPr lang="pt-BR" sz="8000" b="1" dirty="0"/>
              <a:t> = (50 + 3). 10</a:t>
            </a:r>
            <a:r>
              <a:rPr lang="pt-BR" sz="8000" b="1" baseline="30000" dirty="0"/>
              <a:t>-15</a:t>
            </a:r>
            <a:r>
              <a:rPr lang="pt-BR" sz="8000" b="1" dirty="0"/>
              <a:t> = 53.10</a:t>
            </a:r>
            <a:r>
              <a:rPr lang="pt-BR" sz="8000" b="1" baseline="30000" dirty="0"/>
              <a:t>-15</a:t>
            </a:r>
            <a:endParaRPr lang="pt-BR" sz="8000" dirty="0"/>
          </a:p>
          <a:p>
            <a:r>
              <a:rPr lang="pt-BR" sz="1200" b="1" dirty="0"/>
              <a:t> </a:t>
            </a:r>
            <a:endParaRPr lang="pt-BR" sz="12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 smtClean="0"/>
              <a:t>	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2806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82296" indent="0" algn="just">
              <a:buNone/>
            </a:pPr>
            <a:r>
              <a:rPr lang="pt-BR" sz="6200" dirty="0" smtClean="0"/>
              <a:t>Operações:</a:t>
            </a:r>
          </a:p>
          <a:p>
            <a:pPr marL="82296" indent="0" algn="just">
              <a:buNone/>
            </a:pPr>
            <a:endParaRPr lang="pt-BR" sz="6200" dirty="0" smtClean="0"/>
          </a:p>
          <a:p>
            <a:r>
              <a:rPr lang="pt-BR" sz="8000" b="1" dirty="0"/>
              <a:t>Para a adição e diferença com expoentes diferentes, antes de efetuar a operação devemos igualar os expoentes.</a:t>
            </a:r>
            <a:endParaRPr lang="pt-BR" sz="8000" dirty="0"/>
          </a:p>
          <a:p>
            <a:pPr marL="82296" indent="0">
              <a:buNone/>
            </a:pPr>
            <a:endParaRPr lang="pt-BR" sz="6200" dirty="0"/>
          </a:p>
          <a:p>
            <a:pPr marL="82296" indent="0">
              <a:buNone/>
            </a:pPr>
            <a:r>
              <a:rPr lang="pt-BR" sz="8000" b="1" dirty="0"/>
              <a:t>2) S = 5.10</a:t>
            </a:r>
            <a:r>
              <a:rPr lang="pt-BR" sz="8000" b="1" baseline="30000" dirty="0"/>
              <a:t>-14</a:t>
            </a:r>
            <a:r>
              <a:rPr lang="pt-BR" sz="8000" b="1" dirty="0"/>
              <a:t> + 3.10</a:t>
            </a:r>
            <a:r>
              <a:rPr lang="pt-BR" sz="8000" b="1" baseline="30000" dirty="0"/>
              <a:t>-15</a:t>
            </a:r>
            <a:endParaRPr lang="pt-BR" sz="8000" dirty="0"/>
          </a:p>
          <a:p>
            <a:pPr marL="82296" indent="0">
              <a:buNone/>
            </a:pPr>
            <a:r>
              <a:rPr lang="pt-BR" sz="8000" b="1" dirty="0"/>
              <a:t> </a:t>
            </a:r>
            <a:endParaRPr lang="pt-BR" sz="8000" dirty="0"/>
          </a:p>
          <a:p>
            <a:pPr marL="82296" indent="0">
              <a:buNone/>
            </a:pPr>
            <a:r>
              <a:rPr lang="pt-BR" sz="8000" b="1" dirty="0"/>
              <a:t> </a:t>
            </a:r>
            <a:endParaRPr lang="pt-BR" sz="8000" dirty="0"/>
          </a:p>
          <a:p>
            <a:pPr marL="82296" indent="0">
              <a:buNone/>
            </a:pPr>
            <a:r>
              <a:rPr lang="pt-BR" sz="8000" b="1" dirty="0"/>
              <a:t>Resolução b:</a:t>
            </a:r>
            <a:endParaRPr lang="pt-BR" sz="8000" dirty="0"/>
          </a:p>
          <a:p>
            <a:pPr marL="82296" indent="0">
              <a:buNone/>
            </a:pPr>
            <a:r>
              <a:rPr lang="pt-BR" sz="8000" dirty="0"/>
              <a:t> </a:t>
            </a:r>
          </a:p>
          <a:p>
            <a:pPr marL="82296" indent="0">
              <a:buNone/>
            </a:pPr>
            <a:r>
              <a:rPr lang="pt-BR" sz="8000" b="1" dirty="0"/>
              <a:t>S = 5.10</a:t>
            </a:r>
            <a:r>
              <a:rPr lang="pt-BR" sz="8000" b="1" baseline="30000" dirty="0"/>
              <a:t>-14</a:t>
            </a:r>
            <a:r>
              <a:rPr lang="pt-BR" sz="8000" b="1" dirty="0"/>
              <a:t> + 3.10</a:t>
            </a:r>
            <a:r>
              <a:rPr lang="pt-BR" sz="8000" b="1" baseline="30000" dirty="0"/>
              <a:t>-15</a:t>
            </a:r>
            <a:r>
              <a:rPr lang="pt-BR" sz="8000" b="1" dirty="0"/>
              <a:t> = 5.10</a:t>
            </a:r>
            <a:r>
              <a:rPr lang="pt-BR" sz="8000" b="1" baseline="30000" dirty="0"/>
              <a:t>-14 </a:t>
            </a:r>
            <a:r>
              <a:rPr lang="pt-BR" sz="8000" b="1" dirty="0"/>
              <a:t>+ 0,3. 10</a:t>
            </a:r>
            <a:r>
              <a:rPr lang="pt-BR" sz="8000" b="1" baseline="30000" dirty="0"/>
              <a:t>-15+1</a:t>
            </a:r>
            <a:r>
              <a:rPr lang="pt-BR" sz="8000" b="1" dirty="0"/>
              <a:t> (0,3 é compensado com +1 no expoente).</a:t>
            </a:r>
            <a:endParaRPr lang="pt-BR" sz="8000" dirty="0"/>
          </a:p>
          <a:p>
            <a:pPr marL="82296" indent="0">
              <a:buNone/>
            </a:pPr>
            <a:r>
              <a:rPr lang="pt-BR" sz="8000" b="1" dirty="0"/>
              <a:t> </a:t>
            </a:r>
            <a:endParaRPr lang="pt-BR" sz="8000" dirty="0"/>
          </a:p>
          <a:p>
            <a:pPr marL="82296" indent="0">
              <a:buNone/>
            </a:pPr>
            <a:r>
              <a:rPr lang="pt-BR" sz="8000" b="1" dirty="0"/>
              <a:t>S = 5.10</a:t>
            </a:r>
            <a:r>
              <a:rPr lang="pt-BR" sz="8000" b="1" baseline="30000" dirty="0"/>
              <a:t>-14</a:t>
            </a:r>
            <a:r>
              <a:rPr lang="pt-BR" sz="8000" b="1" dirty="0"/>
              <a:t> + 0,3. 10</a:t>
            </a:r>
            <a:r>
              <a:rPr lang="pt-BR" sz="8000" b="1" baseline="30000" dirty="0"/>
              <a:t>-14</a:t>
            </a:r>
            <a:r>
              <a:rPr lang="pt-BR" sz="8000" b="1" dirty="0"/>
              <a:t> = (5+ 0,3). 10</a:t>
            </a:r>
            <a:r>
              <a:rPr lang="pt-BR" sz="8000" b="1" baseline="30000" dirty="0"/>
              <a:t>-14</a:t>
            </a:r>
            <a:r>
              <a:rPr lang="pt-BR" sz="8000" b="1" dirty="0"/>
              <a:t> = 5,3. 10</a:t>
            </a:r>
            <a:r>
              <a:rPr lang="pt-BR" sz="8000" b="1" baseline="30000" dirty="0"/>
              <a:t>-14</a:t>
            </a:r>
            <a:endParaRPr lang="pt-BR" sz="80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 smtClean="0"/>
              <a:t>	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323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82296" indent="0">
              <a:buNone/>
            </a:pPr>
            <a:r>
              <a:rPr lang="pt-BR" sz="5100" b="1" dirty="0" smtClean="0"/>
              <a:t>EXERCÍCIOS – soma e subtração</a:t>
            </a:r>
            <a:endParaRPr lang="pt-BR" sz="5100" dirty="0"/>
          </a:p>
          <a:p>
            <a:pPr marL="82296" indent="0">
              <a:buNone/>
            </a:pPr>
            <a:endParaRPr lang="pt-BR" sz="5100" dirty="0"/>
          </a:p>
          <a:p>
            <a:pPr marL="82296" indent="0">
              <a:buNone/>
            </a:pPr>
            <a:r>
              <a:rPr lang="pt-BR" sz="5100" dirty="0" smtClean="0"/>
              <a:t>01</a:t>
            </a:r>
            <a:r>
              <a:rPr lang="pt-BR" sz="5100" dirty="0"/>
              <a:t>) 2.10</a:t>
            </a:r>
            <a:r>
              <a:rPr lang="pt-BR" sz="5100" baseline="30000" dirty="0"/>
              <a:t>12</a:t>
            </a:r>
            <a:r>
              <a:rPr lang="pt-BR" sz="5100" dirty="0"/>
              <a:t> + 3. 10</a:t>
            </a:r>
            <a:r>
              <a:rPr lang="pt-BR" sz="5100" baseline="30000" dirty="0"/>
              <a:t>12 </a:t>
            </a:r>
            <a:r>
              <a:rPr lang="pt-BR" sz="5100" dirty="0"/>
              <a:t>=</a:t>
            </a:r>
          </a:p>
          <a:p>
            <a:pPr marL="82296" indent="0">
              <a:buNone/>
            </a:pPr>
            <a:r>
              <a:rPr lang="pt-BR" sz="5100" dirty="0"/>
              <a:t>02) 4.10</a:t>
            </a:r>
            <a:r>
              <a:rPr lang="pt-BR" sz="5100" baseline="30000" dirty="0"/>
              <a:t>13 --</a:t>
            </a:r>
            <a:r>
              <a:rPr lang="pt-BR" sz="5100" dirty="0"/>
              <a:t> 3.10</a:t>
            </a:r>
            <a:r>
              <a:rPr lang="pt-BR" sz="5100" baseline="30000" dirty="0"/>
              <a:t>13  </a:t>
            </a:r>
            <a:r>
              <a:rPr lang="pt-BR" sz="5100" dirty="0"/>
              <a:t>=</a:t>
            </a:r>
          </a:p>
          <a:p>
            <a:pPr marL="82296" indent="0">
              <a:buNone/>
            </a:pPr>
            <a:r>
              <a:rPr lang="pt-BR" sz="5100" dirty="0"/>
              <a:t>03) 5.10</a:t>
            </a:r>
            <a:r>
              <a:rPr lang="pt-BR" sz="5100" baseline="30000" dirty="0"/>
              <a:t>-12 </a:t>
            </a:r>
            <a:r>
              <a:rPr lang="pt-BR" sz="5100" dirty="0"/>
              <a:t>+ 3.10</a:t>
            </a:r>
            <a:r>
              <a:rPr lang="pt-BR" sz="5100" baseline="30000" dirty="0"/>
              <a:t>-12</a:t>
            </a:r>
            <a:r>
              <a:rPr lang="pt-BR" sz="5100" dirty="0"/>
              <a:t> =</a:t>
            </a:r>
          </a:p>
          <a:p>
            <a:pPr marL="82296" indent="0">
              <a:buNone/>
            </a:pPr>
            <a:r>
              <a:rPr lang="pt-BR" sz="5100" dirty="0"/>
              <a:t>04) 6,25. 10</a:t>
            </a:r>
            <a:r>
              <a:rPr lang="pt-BR" sz="5100" baseline="30000" dirty="0"/>
              <a:t>-34 </a:t>
            </a:r>
            <a:r>
              <a:rPr lang="pt-BR" sz="5100" dirty="0"/>
              <a:t>+ 2,75. 10</a:t>
            </a:r>
            <a:r>
              <a:rPr lang="pt-BR" sz="5100" baseline="30000" dirty="0"/>
              <a:t>-34</a:t>
            </a:r>
            <a:r>
              <a:rPr lang="pt-BR" sz="5100" dirty="0"/>
              <a:t> =</a:t>
            </a:r>
          </a:p>
          <a:p>
            <a:pPr marL="82296" indent="0">
              <a:buNone/>
            </a:pPr>
            <a:r>
              <a:rPr lang="pt-BR" sz="5100" dirty="0"/>
              <a:t>05) 8,2. 10</a:t>
            </a:r>
            <a:r>
              <a:rPr lang="pt-BR" sz="5100" baseline="30000" dirty="0"/>
              <a:t>-5</a:t>
            </a:r>
            <a:r>
              <a:rPr lang="pt-BR" sz="5100" dirty="0"/>
              <a:t> – 5.10</a:t>
            </a:r>
            <a:r>
              <a:rPr lang="pt-BR" sz="5100" baseline="30000" dirty="0"/>
              <a:t>-5</a:t>
            </a:r>
            <a:r>
              <a:rPr lang="pt-BR" sz="5100" dirty="0"/>
              <a:t> </a:t>
            </a:r>
            <a:r>
              <a:rPr lang="pt-BR" sz="5100" dirty="0" smtClean="0"/>
              <a:t>=</a:t>
            </a:r>
          </a:p>
          <a:p>
            <a:pPr marL="82296" indent="0">
              <a:buNone/>
            </a:pPr>
            <a:r>
              <a:rPr lang="pt-BR" sz="5100" dirty="0" smtClean="0"/>
              <a:t>06</a:t>
            </a:r>
            <a:r>
              <a:rPr lang="pt-BR" sz="5100" dirty="0"/>
              <a:t>) 3.10</a:t>
            </a:r>
            <a:r>
              <a:rPr lang="pt-BR" sz="5100" baseline="30000" dirty="0"/>
              <a:t>14</a:t>
            </a:r>
            <a:r>
              <a:rPr lang="pt-BR" sz="5100" dirty="0"/>
              <a:t> – 15.10</a:t>
            </a:r>
            <a:r>
              <a:rPr lang="pt-BR" sz="5100" baseline="30000" dirty="0"/>
              <a:t>12</a:t>
            </a:r>
            <a:r>
              <a:rPr lang="pt-BR" sz="5100" dirty="0"/>
              <a:t> =</a:t>
            </a:r>
          </a:p>
          <a:p>
            <a:pPr marL="82296" indent="0">
              <a:buNone/>
            </a:pPr>
            <a:r>
              <a:rPr lang="pt-BR" sz="5100" dirty="0" smtClean="0"/>
              <a:t>07</a:t>
            </a:r>
            <a:r>
              <a:rPr lang="pt-BR" sz="5100" dirty="0"/>
              <a:t>) 0,00012 + 3.10</a:t>
            </a:r>
            <a:r>
              <a:rPr lang="pt-BR" sz="5100" baseline="30000" dirty="0"/>
              <a:t>-5</a:t>
            </a:r>
            <a:r>
              <a:rPr lang="pt-BR" sz="5100" dirty="0"/>
              <a:t> =</a:t>
            </a:r>
          </a:p>
          <a:p>
            <a:pPr marL="82296" indent="0">
              <a:buNone/>
            </a:pPr>
            <a:r>
              <a:rPr lang="pt-BR" sz="5100" dirty="0"/>
              <a:t>08) 45000+5.10</a:t>
            </a:r>
            <a:r>
              <a:rPr lang="pt-BR" sz="5100" baseline="30000" dirty="0"/>
              <a:t>5</a:t>
            </a:r>
            <a:r>
              <a:rPr lang="pt-BR" sz="5100" dirty="0"/>
              <a:t> =</a:t>
            </a:r>
          </a:p>
          <a:p>
            <a:pPr marL="82296" indent="0">
              <a:buNone/>
            </a:pPr>
            <a:r>
              <a:rPr lang="pt-BR" sz="5100" dirty="0"/>
              <a:t>09) 0,000052 + 10</a:t>
            </a:r>
            <a:r>
              <a:rPr lang="pt-BR" sz="5100" baseline="30000" dirty="0"/>
              <a:t>-5</a:t>
            </a:r>
            <a:r>
              <a:rPr lang="pt-BR" sz="5100" dirty="0"/>
              <a:t> =</a:t>
            </a:r>
          </a:p>
          <a:p>
            <a:pPr marL="82296" indent="0">
              <a:buNone/>
            </a:pPr>
            <a:r>
              <a:rPr lang="pt-BR" sz="5100" dirty="0"/>
              <a:t>10)10</a:t>
            </a:r>
            <a:r>
              <a:rPr lang="pt-BR" sz="5100" baseline="30000" dirty="0"/>
              <a:t>-12</a:t>
            </a:r>
            <a:r>
              <a:rPr lang="pt-BR" sz="5100" dirty="0"/>
              <a:t> + 10</a:t>
            </a:r>
            <a:r>
              <a:rPr lang="pt-BR" sz="5100" baseline="30000" dirty="0"/>
              <a:t>-13</a:t>
            </a:r>
            <a:r>
              <a:rPr lang="pt-BR" sz="5100" dirty="0"/>
              <a:t> </a:t>
            </a:r>
            <a:r>
              <a:rPr lang="pt-BR" sz="5100" dirty="0"/>
              <a:t>=</a:t>
            </a:r>
            <a:endParaRPr lang="pt-BR" sz="5100" dirty="0"/>
          </a:p>
        </p:txBody>
      </p:sp>
    </p:spTree>
    <p:extLst>
      <p:ext uri="{BB962C8B-B14F-4D97-AF65-F5344CB8AC3E}">
        <p14:creationId xmlns:p14="http://schemas.microsoft.com/office/powerpoint/2010/main" val="331630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pt-BR" sz="2400" dirty="0" smtClean="0"/>
              <a:t>Operações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>
              <a:buNone/>
            </a:pPr>
            <a:r>
              <a:rPr lang="pt-BR" sz="2400" b="1" dirty="0"/>
              <a:t>MULTIPLICAÇÃO</a:t>
            </a:r>
            <a:endParaRPr lang="pt-BR" sz="2400" dirty="0"/>
          </a:p>
          <a:p>
            <a:pPr marL="82296" indent="0">
              <a:buNone/>
            </a:pPr>
            <a:endParaRPr lang="pt-BR" sz="2400" b="1" dirty="0" smtClean="0"/>
          </a:p>
          <a:p>
            <a:pPr marL="82296" indent="0">
              <a:buNone/>
            </a:pPr>
            <a:r>
              <a:rPr lang="pt-BR" sz="2400" b="1" dirty="0"/>
              <a:t> Para multiplicarmos, conservamos a base e somamos os expoentes.</a:t>
            </a:r>
            <a:endParaRPr lang="pt-BR" sz="2400" dirty="0"/>
          </a:p>
          <a:p>
            <a:pPr marL="82296" indent="0">
              <a:buNone/>
            </a:pPr>
            <a:r>
              <a:rPr lang="pt-BR" sz="2400" b="1" dirty="0"/>
              <a:t> </a:t>
            </a:r>
            <a:endParaRPr lang="pt-BR" sz="2400" dirty="0"/>
          </a:p>
          <a:p>
            <a:pPr marL="82296" indent="0">
              <a:buNone/>
            </a:pPr>
            <a:r>
              <a:rPr lang="pt-BR" sz="2400" b="1" dirty="0" smtClean="0"/>
              <a:t>	M </a:t>
            </a:r>
            <a:r>
              <a:rPr lang="pt-BR" sz="2400" b="1" dirty="0"/>
              <a:t>= A.10</a:t>
            </a:r>
            <a:r>
              <a:rPr lang="pt-BR" sz="2400" b="1" i="1" baseline="30000" dirty="0"/>
              <a:t>m</a:t>
            </a:r>
            <a:r>
              <a:rPr lang="pt-BR" sz="2400" b="1" dirty="0"/>
              <a:t>x B. 10</a:t>
            </a:r>
            <a:r>
              <a:rPr lang="pt-BR" sz="2400" b="1" i="1" baseline="30000" dirty="0"/>
              <a:t>n</a:t>
            </a:r>
            <a:r>
              <a:rPr lang="pt-BR" sz="2400" b="1" dirty="0"/>
              <a:t> = (A.B). 10</a:t>
            </a:r>
            <a:r>
              <a:rPr lang="pt-BR" sz="2400" b="1" i="1" baseline="30000" dirty="0"/>
              <a:t>(m+n)</a:t>
            </a:r>
            <a:endParaRPr lang="pt-BR" sz="2400" dirty="0"/>
          </a:p>
          <a:p>
            <a:endParaRPr lang="pt-BR" sz="2400" dirty="0"/>
          </a:p>
          <a:p>
            <a:pPr marL="82296" indent="0">
              <a:buNone/>
            </a:pPr>
            <a:r>
              <a:rPr lang="pt-BR" sz="2400" b="1" dirty="0" smtClean="0"/>
              <a:t>	Exemplo</a:t>
            </a:r>
            <a:r>
              <a:rPr lang="pt-BR" sz="2400" b="1" dirty="0"/>
              <a:t>: 4.10</a:t>
            </a:r>
            <a:r>
              <a:rPr lang="pt-BR" sz="2400" b="1" baseline="30000" dirty="0"/>
              <a:t>6 </a:t>
            </a:r>
            <a:r>
              <a:rPr lang="pt-BR" sz="2400" b="1" dirty="0"/>
              <a:t>x 2.10</a:t>
            </a:r>
            <a:r>
              <a:rPr lang="pt-BR" sz="2400" b="1" baseline="30000" dirty="0"/>
              <a:t>8</a:t>
            </a:r>
            <a:r>
              <a:rPr lang="pt-BR" sz="2400" b="1" dirty="0"/>
              <a:t> = 4.2.10</a:t>
            </a:r>
            <a:r>
              <a:rPr lang="pt-BR" sz="2400" b="1" baseline="30000" dirty="0"/>
              <a:t>14</a:t>
            </a:r>
            <a:r>
              <a:rPr lang="pt-BR" sz="2400" b="1" dirty="0"/>
              <a:t> = 8.10</a:t>
            </a:r>
            <a:r>
              <a:rPr lang="pt-BR" sz="2400" b="1" baseline="30000" dirty="0"/>
              <a:t>14</a:t>
            </a: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 smtClean="0"/>
              <a:t>	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4312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92500" lnSpcReduction="20000"/>
          </a:bodyPr>
          <a:lstStyle/>
          <a:p>
            <a:pPr marL="82296" indent="0" algn="just">
              <a:buNone/>
            </a:pPr>
            <a:r>
              <a:rPr lang="pt-BR" sz="2400" dirty="0" smtClean="0"/>
              <a:t>Exercícios – multiplicação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>
              <a:buNone/>
            </a:pPr>
            <a:r>
              <a:rPr lang="pt-BR" sz="2400" b="1" dirty="0"/>
              <a:t>EXERCÍCIOS</a:t>
            </a:r>
            <a:endParaRPr lang="pt-BR" sz="2400" dirty="0"/>
          </a:p>
          <a:p>
            <a:pPr marL="82296" indent="0">
              <a:buNone/>
            </a:pPr>
            <a:r>
              <a:rPr lang="pt-BR" sz="2400" b="1" dirty="0"/>
              <a:t> 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11) 4.10</a:t>
            </a:r>
            <a:r>
              <a:rPr lang="pt-BR" sz="2400" baseline="30000" dirty="0"/>
              <a:t>6</a:t>
            </a:r>
            <a:r>
              <a:rPr lang="pt-BR" sz="2400" dirty="0"/>
              <a:t>.3.10</a:t>
            </a:r>
            <a:r>
              <a:rPr lang="pt-BR" sz="2400" baseline="30000" dirty="0"/>
              <a:t>5 </a:t>
            </a:r>
            <a:r>
              <a:rPr lang="pt-BR" sz="2400" dirty="0"/>
              <a:t>=</a:t>
            </a:r>
          </a:p>
          <a:p>
            <a:pPr marL="82296" indent="0">
              <a:buNone/>
            </a:pPr>
            <a:r>
              <a:rPr lang="pt-BR" sz="2400" dirty="0"/>
              <a:t>12) 6.10</a:t>
            </a:r>
            <a:r>
              <a:rPr lang="pt-BR" sz="2400" baseline="30000" dirty="0"/>
              <a:t>-3</a:t>
            </a:r>
            <a:r>
              <a:rPr lang="pt-BR" sz="2400" dirty="0"/>
              <a:t>.3.10</a:t>
            </a:r>
            <a:r>
              <a:rPr lang="pt-BR" sz="2400" baseline="30000" dirty="0"/>
              <a:t>-5 </a:t>
            </a:r>
            <a:r>
              <a:rPr lang="pt-BR" sz="2400" dirty="0"/>
              <a:t>=</a:t>
            </a:r>
          </a:p>
          <a:p>
            <a:pPr marL="82296" indent="0">
              <a:buNone/>
            </a:pPr>
            <a:r>
              <a:rPr lang="pt-BR" sz="2400" dirty="0"/>
              <a:t>13) 2.10</a:t>
            </a:r>
            <a:r>
              <a:rPr lang="pt-BR" sz="2400" baseline="30000" dirty="0"/>
              <a:t>5</a:t>
            </a:r>
            <a:r>
              <a:rPr lang="pt-BR" sz="2400" dirty="0"/>
              <a:t>.5.10</a:t>
            </a:r>
            <a:r>
              <a:rPr lang="pt-BR" sz="2400" baseline="30000" dirty="0"/>
              <a:t>4</a:t>
            </a:r>
            <a:r>
              <a:rPr lang="pt-BR" sz="2400" dirty="0"/>
              <a:t> =</a:t>
            </a:r>
          </a:p>
          <a:p>
            <a:pPr marL="82296" indent="0">
              <a:buNone/>
            </a:pPr>
            <a:r>
              <a:rPr lang="pt-BR" sz="2400" dirty="0"/>
              <a:t>14) 9.10</a:t>
            </a:r>
            <a:r>
              <a:rPr lang="pt-BR" sz="2400" baseline="30000" dirty="0"/>
              <a:t>9</a:t>
            </a:r>
            <a:r>
              <a:rPr lang="pt-BR" sz="2400" dirty="0"/>
              <a:t>.10</a:t>
            </a:r>
            <a:r>
              <a:rPr lang="pt-BR" sz="2400" baseline="30000" dirty="0"/>
              <a:t>-6</a:t>
            </a:r>
            <a:r>
              <a:rPr lang="pt-BR" sz="2400" dirty="0"/>
              <a:t>.2.10</a:t>
            </a:r>
            <a:r>
              <a:rPr lang="pt-BR" sz="2400" baseline="30000" dirty="0"/>
              <a:t>-6</a:t>
            </a:r>
            <a:r>
              <a:rPr lang="pt-BR" sz="2400" dirty="0"/>
              <a:t> =</a:t>
            </a:r>
          </a:p>
          <a:p>
            <a:pPr marL="82296" indent="0">
              <a:buNone/>
            </a:pPr>
            <a:r>
              <a:rPr lang="pt-BR" sz="2400" dirty="0"/>
              <a:t>15) 10</a:t>
            </a:r>
            <a:r>
              <a:rPr lang="pt-BR" sz="2400" baseline="30000" dirty="0"/>
              <a:t>9 </a:t>
            </a:r>
            <a:r>
              <a:rPr lang="pt-BR" sz="2400" dirty="0"/>
              <a:t>. 3.10</a:t>
            </a:r>
            <a:r>
              <a:rPr lang="pt-BR" sz="2400" baseline="30000" dirty="0"/>
              <a:t>-3 </a:t>
            </a:r>
            <a:r>
              <a:rPr lang="pt-BR" sz="2400" dirty="0"/>
              <a:t>. 2.10</a:t>
            </a:r>
            <a:r>
              <a:rPr lang="pt-BR" sz="2400" baseline="30000" dirty="0"/>
              <a:t>-6</a:t>
            </a:r>
            <a:r>
              <a:rPr lang="pt-BR" sz="2400" dirty="0"/>
              <a:t> =</a:t>
            </a:r>
          </a:p>
          <a:p>
            <a:pPr marL="82296" indent="0">
              <a:buNone/>
            </a:pPr>
            <a:r>
              <a:rPr lang="pt-BR" sz="2400" dirty="0"/>
              <a:t>16) 0,000025 . 5000000 =</a:t>
            </a:r>
          </a:p>
          <a:p>
            <a:pPr marL="82296" indent="0">
              <a:buNone/>
            </a:pPr>
            <a:r>
              <a:rPr lang="pt-BR" sz="2400" dirty="0"/>
              <a:t>17) 0,0000065 . 0, 0012 . 0, 01 =</a:t>
            </a:r>
          </a:p>
          <a:p>
            <a:pPr marL="82296" indent="0">
              <a:buNone/>
            </a:pPr>
            <a:r>
              <a:rPr lang="pt-BR" sz="2400" dirty="0"/>
              <a:t>18) 120000000 . 300000 . 0, 5 = </a:t>
            </a:r>
          </a:p>
          <a:p>
            <a:pPr marL="82296" indent="0">
              <a:buNone/>
            </a:pPr>
            <a:r>
              <a:rPr lang="pt-BR" sz="2400" dirty="0"/>
              <a:t>19) 0,000012 . 0.0005 . 5000 =</a:t>
            </a:r>
          </a:p>
          <a:p>
            <a:pPr marL="82296" indent="0">
              <a:buNone/>
            </a:pPr>
            <a:r>
              <a:rPr lang="pt-BR" sz="2400" dirty="0"/>
              <a:t>20) 250000 . 0.0004 </a:t>
            </a:r>
            <a:r>
              <a:rPr lang="pt-BR" sz="2400" dirty="0" smtClean="0"/>
              <a:t>=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5966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dirty="0" smtClean="0"/>
              <a:t>Operações</a:t>
            </a:r>
          </a:p>
          <a:p>
            <a:r>
              <a:rPr lang="pt-BR" sz="2400" b="1" dirty="0"/>
              <a:t>DIVISÃO</a:t>
            </a:r>
            <a:endParaRPr lang="pt-BR" sz="2400" dirty="0"/>
          </a:p>
          <a:p>
            <a:endParaRPr lang="pt-BR" sz="2400" dirty="0"/>
          </a:p>
          <a:p>
            <a:pPr marL="82296" indent="0">
              <a:buNone/>
            </a:pPr>
            <a:r>
              <a:rPr lang="pt-BR" sz="2400" b="1" dirty="0"/>
              <a:t>Para dividirmos, conservamos a base e diminuímos os expoentes (numerador menos o denominador)</a:t>
            </a:r>
            <a:endParaRPr lang="pt-BR" sz="2400" dirty="0"/>
          </a:p>
          <a:p>
            <a:pPr marL="82296" indent="0">
              <a:buNone/>
            </a:pPr>
            <a:r>
              <a:rPr lang="pt-BR" sz="2400" b="1" dirty="0"/>
              <a:t> </a:t>
            </a:r>
            <a:endParaRPr lang="pt-BR" sz="2400" dirty="0"/>
          </a:p>
          <a:p>
            <a:pPr marL="82296" indent="0">
              <a:buNone/>
            </a:pPr>
            <a:r>
              <a:rPr lang="pt-BR" sz="2400" b="1" dirty="0"/>
              <a:t>D = </a:t>
            </a:r>
            <a:r>
              <a:rPr lang="pt-BR" sz="2400" b="1" dirty="0"/>
              <a:t> </a:t>
            </a:r>
            <a:r>
              <a:rPr lang="pt-BR" sz="2400" b="1" dirty="0" smtClean="0"/>
              <a:t>           </a:t>
            </a:r>
            <a:r>
              <a:rPr lang="pt-BR" sz="2400" b="1" dirty="0"/>
              <a:t> =  </a:t>
            </a:r>
            <a:r>
              <a:rPr lang="pt-BR" sz="2400" b="1" dirty="0" smtClean="0"/>
              <a:t>       10</a:t>
            </a:r>
            <a:r>
              <a:rPr lang="pt-BR" sz="2400" b="1" baseline="30000" dirty="0" smtClean="0"/>
              <a:t>(</a:t>
            </a:r>
            <a:r>
              <a:rPr lang="pt-BR" sz="2400" b="1" i="1" baseline="30000" dirty="0" smtClean="0"/>
              <a:t>m-n</a:t>
            </a:r>
            <a:r>
              <a:rPr lang="pt-BR" sz="2400" b="1" baseline="30000" dirty="0"/>
              <a:t>)</a:t>
            </a:r>
            <a:endParaRPr lang="pt-BR" sz="2400" dirty="0"/>
          </a:p>
          <a:p>
            <a:pPr marL="82296" indent="0">
              <a:buNone/>
            </a:pPr>
            <a:r>
              <a:rPr lang="pt-BR" sz="2400" b="1" dirty="0"/>
              <a:t> </a:t>
            </a:r>
            <a:endParaRPr lang="pt-BR" sz="2400" dirty="0"/>
          </a:p>
          <a:p>
            <a:pPr marL="82296" indent="0">
              <a:buNone/>
            </a:pPr>
            <a:r>
              <a:rPr lang="pt-BR" sz="2400" b="1" dirty="0"/>
              <a:t>Exemplo:   = 3.10</a:t>
            </a:r>
            <a:r>
              <a:rPr lang="pt-BR" sz="2400" b="1" baseline="30000" dirty="0"/>
              <a:t>-8-(-10)</a:t>
            </a:r>
            <a:r>
              <a:rPr lang="pt-BR" sz="2400" b="1" dirty="0"/>
              <a:t> = 3.10</a:t>
            </a:r>
            <a:r>
              <a:rPr lang="pt-BR" sz="2400" b="1" baseline="30000" dirty="0"/>
              <a:t> -8+10</a:t>
            </a:r>
            <a:r>
              <a:rPr lang="pt-BR" sz="2400" b="1" dirty="0"/>
              <a:t> = 3.10</a:t>
            </a:r>
            <a:r>
              <a:rPr lang="pt-BR" sz="2400" b="1" baseline="30000" dirty="0"/>
              <a:t>2</a:t>
            </a:r>
            <a:r>
              <a:rPr lang="pt-BR" sz="2400" b="1" dirty="0"/>
              <a:t>  </a:t>
            </a:r>
            <a:endParaRPr lang="pt-BR" sz="2400" dirty="0"/>
          </a:p>
          <a:p>
            <a:pPr marL="82296" indent="0" algn="just">
              <a:buNone/>
            </a:pPr>
            <a:endParaRPr lang="pt-B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221088"/>
            <a:ext cx="108012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333340"/>
            <a:ext cx="648072" cy="639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293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dirty="0" smtClean="0"/>
              <a:t>Operações – exercícios - divisão</a:t>
            </a:r>
          </a:p>
          <a:p>
            <a:pPr marL="82296" indent="0" algn="just">
              <a:buNone/>
            </a:pPr>
            <a:endParaRPr lang="pt-BR" sz="2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6832"/>
            <a:ext cx="7632848" cy="4714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398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835696" y="1447800"/>
            <a:ext cx="6696744" cy="48006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pt-BR" b="1" dirty="0" smtClean="0"/>
              <a:t>Notação científica</a:t>
            </a:r>
          </a:p>
          <a:p>
            <a:pPr marL="82296" indent="0">
              <a:buNone/>
            </a:pPr>
            <a:endParaRPr lang="pt-BR" b="1" dirty="0"/>
          </a:p>
          <a:p>
            <a:pPr marL="82296" indent="0" algn="just">
              <a:buNone/>
            </a:pPr>
            <a:r>
              <a:rPr lang="pt-BR" b="1" dirty="0" smtClean="0"/>
              <a:t>Notação </a:t>
            </a:r>
            <a:r>
              <a:rPr lang="pt-BR" b="1" dirty="0"/>
              <a:t>científica</a:t>
            </a:r>
            <a:r>
              <a:rPr lang="pt-BR" dirty="0"/>
              <a:t>, é também denominada por </a:t>
            </a:r>
            <a:r>
              <a:rPr lang="pt-BR" b="1" dirty="0"/>
              <a:t>padrão</a:t>
            </a:r>
            <a:r>
              <a:rPr lang="pt-BR" dirty="0"/>
              <a:t> ou </a:t>
            </a:r>
            <a:r>
              <a:rPr lang="pt-BR" b="1" dirty="0"/>
              <a:t>notação em forma exponencial</a:t>
            </a:r>
            <a:r>
              <a:rPr lang="pt-BR" dirty="0"/>
              <a:t>, é uma forma de escrever números que acomoda valores demasiadamente grandes </a:t>
            </a:r>
            <a:r>
              <a:rPr lang="pt-BR" dirty="0" smtClean="0"/>
              <a:t>(ex :100000000000</a:t>
            </a:r>
            <a:r>
              <a:rPr lang="pt-BR" dirty="0"/>
              <a:t>) </a:t>
            </a:r>
            <a:r>
              <a:rPr lang="pt-BR" dirty="0" smtClean="0"/>
              <a:t>ou demasiadamente  </a:t>
            </a:r>
            <a:r>
              <a:rPr lang="pt-BR" dirty="0"/>
              <a:t>pequenos </a:t>
            </a:r>
            <a:r>
              <a:rPr lang="pt-BR" dirty="0" smtClean="0"/>
              <a:t>(ex: 0,00000000001)</a:t>
            </a:r>
            <a:r>
              <a:rPr lang="pt-BR" baseline="30000" dirty="0"/>
              <a:t> </a:t>
            </a:r>
            <a:r>
              <a:rPr lang="pt-BR" dirty="0" smtClean="0"/>
              <a:t>para </a:t>
            </a:r>
            <a:r>
              <a:rPr lang="pt-BR" dirty="0"/>
              <a:t>serem convenientemente escritos em forma </a:t>
            </a:r>
            <a:r>
              <a:rPr lang="pt-BR" dirty="0" smtClean="0"/>
              <a:t>convencional.</a:t>
            </a:r>
            <a:endParaRPr lang="pt-BR" baseline="30000" dirty="0"/>
          </a:p>
        </p:txBody>
      </p:sp>
    </p:spTree>
    <p:extLst>
      <p:ext uri="{BB962C8B-B14F-4D97-AF65-F5344CB8AC3E}">
        <p14:creationId xmlns:p14="http://schemas.microsoft.com/office/powerpoint/2010/main" val="298978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dirty="0" smtClean="0"/>
              <a:t>Operações – exercícios – divisão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138363"/>
            <a:ext cx="7416824" cy="4170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127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dirty="0" smtClean="0"/>
              <a:t>Exercícios de fixação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40"/>
            <a:ext cx="7560839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531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 numCol="2">
            <a:normAutofit fontScale="47500" lnSpcReduction="20000"/>
          </a:bodyPr>
          <a:lstStyle/>
          <a:p>
            <a:pPr marL="82296" indent="0" algn="just">
              <a:buNone/>
            </a:pPr>
            <a:r>
              <a:rPr lang="pt-BR" sz="2400" dirty="0" smtClean="0"/>
              <a:t>Exercícios – respostas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>
              <a:buNone/>
            </a:pPr>
            <a:r>
              <a:rPr lang="pt-BR" sz="2400" b="1" dirty="0"/>
              <a:t>Respostas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 </a:t>
            </a:r>
          </a:p>
          <a:p>
            <a:pPr marL="82296" indent="0">
              <a:buNone/>
            </a:pPr>
            <a:r>
              <a:rPr lang="pt-BR" sz="2400" dirty="0"/>
              <a:t>01) 5 . 10</a:t>
            </a:r>
            <a:r>
              <a:rPr lang="pt-BR" sz="2400" baseline="30000" dirty="0"/>
              <a:t>12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02) 1 . 10</a:t>
            </a:r>
            <a:r>
              <a:rPr lang="pt-BR" sz="2400" baseline="30000" dirty="0"/>
              <a:t>13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03) 8 . 10</a:t>
            </a:r>
            <a:r>
              <a:rPr lang="pt-BR" sz="2400" baseline="30000" dirty="0"/>
              <a:t>-12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04) 9 . 10</a:t>
            </a:r>
            <a:r>
              <a:rPr lang="pt-BR" sz="2400" baseline="30000" dirty="0"/>
              <a:t>-34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05) 3,8 . 10</a:t>
            </a:r>
            <a:r>
              <a:rPr lang="pt-BR" sz="2400" baseline="30000" dirty="0"/>
              <a:t>-5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06) 2,85 . 10</a:t>
            </a:r>
            <a:r>
              <a:rPr lang="pt-BR" sz="2400" baseline="30000" dirty="0"/>
              <a:t>14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07) 1,5 . 10</a:t>
            </a:r>
            <a:r>
              <a:rPr lang="pt-BR" sz="2400" baseline="30000" dirty="0"/>
              <a:t>-5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08) 5,45 . 10</a:t>
            </a:r>
            <a:r>
              <a:rPr lang="pt-BR" sz="2400" baseline="30000" dirty="0"/>
              <a:t>5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09) 6,2 . 10</a:t>
            </a:r>
            <a:r>
              <a:rPr lang="pt-BR" sz="2400" baseline="30000" dirty="0"/>
              <a:t>-5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10) 1,1 . 10</a:t>
            </a:r>
            <a:r>
              <a:rPr lang="pt-BR" sz="2400" baseline="30000" dirty="0"/>
              <a:t>-12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11) 1,2 . 10</a:t>
            </a:r>
            <a:r>
              <a:rPr lang="pt-BR" sz="2400" baseline="30000" dirty="0"/>
              <a:t>12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12) 1,8 . 10</a:t>
            </a:r>
            <a:r>
              <a:rPr lang="pt-BR" sz="2400" baseline="30000" dirty="0"/>
              <a:t>-7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13) 1,0 . 10</a:t>
            </a:r>
            <a:r>
              <a:rPr lang="pt-BR" sz="2400" baseline="30000" dirty="0"/>
              <a:t>10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14) 1,8 . 10</a:t>
            </a:r>
            <a:r>
              <a:rPr lang="pt-BR" sz="2400" baseline="30000" dirty="0"/>
              <a:t>-2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15) 6 . 10</a:t>
            </a:r>
            <a:r>
              <a:rPr lang="pt-BR" sz="2400" baseline="30000" dirty="0"/>
              <a:t>0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16) 1,25 . 10</a:t>
            </a:r>
            <a:r>
              <a:rPr lang="pt-BR" sz="2400" baseline="30000" dirty="0"/>
              <a:t>2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17) 7,8 . 10</a:t>
            </a:r>
            <a:r>
              <a:rPr lang="pt-BR" sz="2400" baseline="30000" dirty="0"/>
              <a:t>-11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18) 1,8 . 10</a:t>
            </a:r>
            <a:r>
              <a:rPr lang="pt-BR" sz="2400" baseline="30000" dirty="0"/>
              <a:t>13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19) 3 . 10</a:t>
            </a:r>
            <a:r>
              <a:rPr lang="pt-BR" sz="2400" baseline="30000" dirty="0"/>
              <a:t>-5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20) 1,0 . 10</a:t>
            </a:r>
            <a:r>
              <a:rPr lang="pt-BR" sz="2400" baseline="30000" dirty="0"/>
              <a:t>2</a:t>
            </a:r>
            <a:endParaRPr lang="pt-BR" sz="2400" dirty="0"/>
          </a:p>
          <a:p>
            <a:pPr marL="82296" indent="0">
              <a:buNone/>
            </a:pPr>
            <a:endParaRPr lang="pt-BR" sz="2400" dirty="0" smtClean="0"/>
          </a:p>
          <a:p>
            <a:pPr marL="82296" indent="0">
              <a:buNone/>
            </a:pPr>
            <a:endParaRPr lang="pt-BR" sz="2400" dirty="0"/>
          </a:p>
          <a:p>
            <a:pPr marL="82296" indent="0">
              <a:buNone/>
            </a:pPr>
            <a:endParaRPr lang="pt-BR" sz="2400" dirty="0" smtClean="0"/>
          </a:p>
          <a:p>
            <a:pPr marL="82296" indent="0">
              <a:buNone/>
            </a:pPr>
            <a:endParaRPr lang="pt-BR" sz="2400" dirty="0"/>
          </a:p>
          <a:p>
            <a:pPr marL="82296" indent="0">
              <a:buNone/>
            </a:pPr>
            <a:r>
              <a:rPr lang="pt-BR" sz="2400" dirty="0" smtClean="0"/>
              <a:t>21</a:t>
            </a:r>
            <a:r>
              <a:rPr lang="pt-BR" sz="2400" dirty="0"/>
              <a:t>) 2 . 10</a:t>
            </a:r>
            <a:r>
              <a:rPr lang="pt-BR" sz="2400" baseline="30000" dirty="0"/>
              <a:t>5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22) 5 . 10</a:t>
            </a:r>
            <a:r>
              <a:rPr lang="pt-BR" sz="2400" baseline="30000" dirty="0"/>
              <a:t>5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23) 1,25 . 10</a:t>
            </a:r>
            <a:r>
              <a:rPr lang="pt-BR" sz="2400" baseline="30000" dirty="0"/>
              <a:t>7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24) 2,5 . 10</a:t>
            </a:r>
            <a:r>
              <a:rPr lang="pt-BR" sz="2400" baseline="30000" dirty="0"/>
              <a:t>-4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25) 4,0 . 10</a:t>
            </a:r>
            <a:r>
              <a:rPr lang="pt-BR" sz="2400" baseline="30000" dirty="0"/>
              <a:t>-4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26) 3 . 10</a:t>
            </a:r>
            <a:r>
              <a:rPr lang="pt-BR" sz="2400" baseline="30000" dirty="0"/>
              <a:t>0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27) 4,0 . 10</a:t>
            </a:r>
            <a:r>
              <a:rPr lang="pt-BR" sz="2400" baseline="30000" dirty="0"/>
              <a:t>-2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28)</a:t>
            </a:r>
          </a:p>
          <a:p>
            <a:pPr marL="82296" indent="0">
              <a:buNone/>
            </a:pPr>
            <a:r>
              <a:rPr lang="pt-BR" sz="2400" dirty="0"/>
              <a:t>29)</a:t>
            </a:r>
          </a:p>
          <a:p>
            <a:pPr marL="82296" indent="0">
              <a:buNone/>
            </a:pPr>
            <a:r>
              <a:rPr lang="pt-BR" sz="2400" dirty="0"/>
              <a:t>30) 8,0 . 10</a:t>
            </a:r>
            <a:r>
              <a:rPr lang="pt-BR" sz="2400" baseline="30000" dirty="0"/>
              <a:t>-14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31) 5 . 10</a:t>
            </a:r>
            <a:r>
              <a:rPr lang="pt-BR" sz="2400" baseline="30000" dirty="0"/>
              <a:t>23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32)</a:t>
            </a:r>
          </a:p>
          <a:p>
            <a:pPr marL="82296" indent="0">
              <a:buNone/>
            </a:pPr>
            <a:r>
              <a:rPr lang="pt-BR" sz="2400" dirty="0"/>
              <a:t>33)</a:t>
            </a:r>
          </a:p>
          <a:p>
            <a:pPr marL="82296" indent="0">
              <a:buNone/>
            </a:pPr>
            <a:r>
              <a:rPr lang="pt-BR" sz="2400" dirty="0"/>
              <a:t>34) 5,12 . 10</a:t>
            </a:r>
            <a:r>
              <a:rPr lang="pt-BR" sz="2400" baseline="30000" dirty="0"/>
              <a:t>2</a:t>
            </a:r>
            <a:endParaRPr lang="pt-BR" sz="2400" dirty="0"/>
          </a:p>
          <a:p>
            <a:pPr marL="82296" indent="0">
              <a:buNone/>
            </a:pPr>
            <a:r>
              <a:rPr lang="pt-BR" sz="2400" dirty="0"/>
              <a:t>35) 1,0 . 10</a:t>
            </a:r>
            <a:r>
              <a:rPr lang="pt-BR" sz="2400" baseline="30000" dirty="0"/>
              <a:t>3</a:t>
            </a: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7869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dirty="0" smtClean="0"/>
              <a:t>Prefixos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36912"/>
            <a:ext cx="691276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577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dirty="0" smtClean="0"/>
              <a:t>Prefixos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40"/>
            <a:ext cx="7200800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991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dirty="0" smtClean="0"/>
              <a:t>Conversão entre potências de dez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76872"/>
            <a:ext cx="698477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91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058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dirty="0" smtClean="0"/>
              <a:t>Conversão entre potências de dez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16832"/>
            <a:ext cx="6912768" cy="47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4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058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dirty="0" smtClean="0"/>
              <a:t>Conversão entre potências de dez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</p:txBody>
      </p:sp>
      <p:pic>
        <p:nvPicPr>
          <p:cNvPr id="9218" name="Imagem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660" y="1916832"/>
            <a:ext cx="720080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Imagem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509120"/>
            <a:ext cx="6984776" cy="234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164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058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dirty="0" smtClean="0"/>
              <a:t>Conversão entre potências de dez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 smtClean="0"/>
              <a:t>Exercícios: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 smtClean="0"/>
              <a:t>Preencha as lacunas das seguintes conversões: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957638"/>
            <a:ext cx="6048672" cy="235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69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058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dirty="0" smtClean="0"/>
              <a:t>Conversão entre potências de dez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 smtClean="0"/>
              <a:t>Exercícios: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 smtClean="0"/>
              <a:t>Respostas: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77072"/>
            <a:ext cx="345638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16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pt-BR" dirty="0"/>
              <a:t>Um número escrito em notação científica segue o seguinte modelo:</a:t>
            </a:r>
          </a:p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dirty="0" smtClean="0"/>
              <a:t>		</a:t>
            </a:r>
            <a:endParaRPr lang="pt-BR" dirty="0"/>
          </a:p>
          <a:p>
            <a:pPr marL="82296" indent="0">
              <a:buNone/>
            </a:pPr>
            <a:endParaRPr lang="pt-BR" dirty="0" smtClean="0"/>
          </a:p>
          <a:p>
            <a:pPr marL="82296" indent="0" algn="just">
              <a:buNone/>
            </a:pPr>
            <a:endParaRPr lang="pt-BR" dirty="0" smtClean="0"/>
          </a:p>
          <a:p>
            <a:pPr marL="82296" indent="0" algn="just">
              <a:buNone/>
            </a:pPr>
            <a:r>
              <a:rPr lang="pt-BR" dirty="0" smtClean="0"/>
              <a:t>O número m é denominado denominado</a:t>
            </a:r>
            <a:r>
              <a:rPr lang="pt-BR" dirty="0"/>
              <a:t> </a:t>
            </a:r>
            <a:r>
              <a:rPr lang="pt-BR" i="1" dirty="0"/>
              <a:t>mantissa</a:t>
            </a:r>
            <a:r>
              <a:rPr lang="pt-BR" dirty="0"/>
              <a:t> e </a:t>
            </a:r>
            <a:r>
              <a:rPr lang="pt-BR" b="1" dirty="0"/>
              <a:t>e</a:t>
            </a:r>
            <a:r>
              <a:rPr lang="pt-BR" dirty="0"/>
              <a:t> a </a:t>
            </a:r>
            <a:r>
              <a:rPr lang="pt-BR" i="1" dirty="0"/>
              <a:t>ordem de </a:t>
            </a:r>
            <a:r>
              <a:rPr lang="pt-BR" i="1" dirty="0" smtClean="0"/>
              <a:t>grandeza</a:t>
            </a:r>
            <a:r>
              <a:rPr lang="pt-BR" dirty="0" smtClean="0"/>
              <a:t>.</a:t>
            </a:r>
            <a:r>
              <a:rPr lang="pt-BR" baseline="30000" dirty="0" smtClean="0"/>
              <a:t> </a:t>
            </a:r>
            <a:r>
              <a:rPr lang="pt-BR" dirty="0"/>
              <a:t> A mantissa, em módulo, deve ser maior ou igual a 1 e menor que 10, e a ordem de grandeza, dada sob a forma de expoente, é o número que mais varia conforme o valor absoluto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671727"/>
            <a:ext cx="302433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77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058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dirty="0" smtClean="0"/>
              <a:t>Conversão entre potências de dez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 smtClean="0"/>
              <a:t>Exercícios:</a:t>
            </a:r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r>
              <a:rPr lang="pt-BR" sz="2400" dirty="0" smtClean="0"/>
              <a:t>Converta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900488"/>
            <a:ext cx="4896544" cy="183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44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pt-BR" dirty="0"/>
              <a:t>Observe os exemplos de números grandes e pequenos</a:t>
            </a:r>
            <a:r>
              <a:rPr lang="pt-BR" dirty="0" smtClean="0"/>
              <a:t>:</a:t>
            </a:r>
          </a:p>
          <a:p>
            <a:pPr marL="82296" indent="0">
              <a:buNone/>
            </a:pPr>
            <a:endParaRPr lang="pt-BR" dirty="0"/>
          </a:p>
          <a:p>
            <a:r>
              <a:rPr lang="pt-BR" dirty="0"/>
              <a:t>600 000</a:t>
            </a:r>
          </a:p>
          <a:p>
            <a:r>
              <a:rPr lang="pt-BR" dirty="0"/>
              <a:t>30 000 000</a:t>
            </a:r>
          </a:p>
          <a:p>
            <a:r>
              <a:rPr lang="pt-BR" dirty="0"/>
              <a:t>500 000 000 000 000</a:t>
            </a:r>
          </a:p>
          <a:p>
            <a:r>
              <a:rPr lang="pt-BR" dirty="0"/>
              <a:t>7 000 000 000 000 000 000 000 000 000 000 </a:t>
            </a:r>
          </a:p>
          <a:p>
            <a:r>
              <a:rPr lang="pt-BR" dirty="0"/>
              <a:t>0,0004</a:t>
            </a:r>
          </a:p>
          <a:p>
            <a:r>
              <a:rPr lang="pt-BR" dirty="0"/>
              <a:t>0,00000001</a:t>
            </a:r>
          </a:p>
          <a:p>
            <a:r>
              <a:rPr lang="pt-BR" dirty="0"/>
              <a:t>0,0000000000000006</a:t>
            </a:r>
          </a:p>
          <a:p>
            <a:r>
              <a:rPr lang="pt-BR" dirty="0" smtClean="0"/>
              <a:t>0,0000000000000000000000000000000000008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773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/>
              <a:t>A representação desses números, como apresentada, traz pouco significado prático. Pode-se até pensar que esses valores são pouco relevantes e de uso quase inexistente na vida cotidiana. Porém, em áreas como a física e a química, esses </a:t>
            </a:r>
            <a:r>
              <a:rPr lang="pt-BR" sz="2400" dirty="0" smtClean="0"/>
              <a:t>valores </a:t>
            </a:r>
            <a:r>
              <a:rPr lang="pt-BR" sz="2400" dirty="0"/>
              <a:t>são </a:t>
            </a:r>
            <a:r>
              <a:rPr lang="pt-BR" sz="2400" dirty="0" smtClean="0"/>
              <a:t>frequentes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Para valores como esses, a notação científica é mais adequada, pois apresenta a vantagem de poder representar adequadamente a quantidade de algarismos significativos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6342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dirty="0" smtClean="0"/>
              <a:t>A mantissa deverá sempre estar entre 0 e 10: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/>
              <a:t>	</a:t>
            </a:r>
            <a:r>
              <a:rPr lang="pt-BR" sz="2400" dirty="0" smtClean="0"/>
              <a:t>		0 &lt; m &lt;10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 smtClean="0"/>
              <a:t>O expoente poderá ter qualquer valor e indica a quantidade de casas decimais do número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 smtClean="0"/>
              <a:t>Ex: 		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 smtClean="0"/>
              <a:t>Significa 602000000000000000000000 </a:t>
            </a: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509120"/>
            <a:ext cx="285750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dirty="0" smtClean="0"/>
              <a:t>Regra prática: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 smtClean="0"/>
              <a:t>Número muito grandes. Conta-se quantas casas decimais a virgula deverá “andar” até que a mantissa seja um número entre 1 e 10.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 smtClean="0"/>
              <a:t>Ex: 	600000</a:t>
            </a:r>
          </a:p>
          <a:p>
            <a:pPr marL="82296" indent="0" algn="just">
              <a:buNone/>
            </a:pPr>
            <a:r>
              <a:rPr lang="pt-BR" sz="2400" dirty="0"/>
              <a:t>	</a:t>
            </a:r>
            <a:r>
              <a:rPr lang="pt-BR" sz="2400" dirty="0" smtClean="0"/>
              <a:t>na verdade é: 600000,0</a:t>
            </a:r>
          </a:p>
          <a:p>
            <a:pPr marL="82296" indent="0" algn="just">
              <a:buNone/>
            </a:pPr>
            <a:r>
              <a:rPr lang="pt-BR" sz="2400" dirty="0"/>
              <a:t>	</a:t>
            </a:r>
            <a:r>
              <a:rPr lang="pt-BR" sz="2400" dirty="0" smtClean="0"/>
              <a:t>movendo a virgula 5 casas para esquerda:</a:t>
            </a:r>
          </a:p>
          <a:p>
            <a:pPr marL="82296" indent="0" algn="just">
              <a:buNone/>
            </a:pPr>
            <a:r>
              <a:rPr lang="pt-BR" sz="2400" dirty="0" smtClean="0"/>
              <a:t>	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401731"/>
            <a:ext cx="1422367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55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dirty="0" smtClean="0"/>
              <a:t>Regra prática: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 smtClean="0"/>
              <a:t>Número muito pequenos. Conta-se quantas casas decimais a virgula deverá “andar” até que a mantissa seja um número entre 1 e 10.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 smtClean="0"/>
              <a:t>Ex: 	0,00000001</a:t>
            </a:r>
          </a:p>
          <a:p>
            <a:pPr marL="82296" indent="0" algn="just">
              <a:buNone/>
            </a:pPr>
            <a:r>
              <a:rPr lang="pt-BR" sz="2400" dirty="0"/>
              <a:t>	</a:t>
            </a:r>
            <a:endParaRPr lang="pt-BR" sz="2400" dirty="0" smtClean="0"/>
          </a:p>
          <a:p>
            <a:pPr marL="82296" indent="0" algn="just">
              <a:buNone/>
            </a:pPr>
            <a:r>
              <a:rPr lang="pt-BR" sz="2400" dirty="0"/>
              <a:t>	</a:t>
            </a:r>
            <a:r>
              <a:rPr lang="pt-BR" sz="2400" dirty="0" smtClean="0"/>
              <a:t>movendo a virgula 8 casas para direita:</a:t>
            </a:r>
          </a:p>
          <a:p>
            <a:pPr marL="82296" indent="0" algn="just">
              <a:buNone/>
            </a:pPr>
            <a:r>
              <a:rPr lang="pt-BR" sz="2400" dirty="0" smtClean="0"/>
              <a:t>	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567211"/>
            <a:ext cx="1224136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16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Operações com potência de dez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pt-BR" sz="2400" dirty="0" smtClean="0"/>
              <a:t>Operações:</a:t>
            </a:r>
          </a:p>
          <a:p>
            <a:pPr marL="82296" indent="0" algn="just">
              <a:buNone/>
            </a:pPr>
            <a:endParaRPr lang="pt-BR" sz="2400" dirty="0"/>
          </a:p>
          <a:p>
            <a:r>
              <a:rPr lang="pt-BR" sz="2400" b="1" dirty="0"/>
              <a:t>ADIÇÃO</a:t>
            </a:r>
            <a:endParaRPr lang="pt-BR" sz="2400" dirty="0"/>
          </a:p>
          <a:p>
            <a:pPr marL="82296" indent="0">
              <a:buNone/>
            </a:pPr>
            <a:r>
              <a:rPr lang="pt-BR" sz="2400" b="1" dirty="0"/>
              <a:t>Para adicionarmos devemos observar o expoente (precisa ser igual) (termos semelhantes).</a:t>
            </a:r>
            <a:endParaRPr lang="pt-BR" sz="2400" dirty="0"/>
          </a:p>
          <a:p>
            <a:pPr marL="82296" indent="0">
              <a:buNone/>
            </a:pPr>
            <a:r>
              <a:rPr lang="pt-BR" sz="2400" b="1" dirty="0"/>
              <a:t> </a:t>
            </a:r>
            <a:endParaRPr lang="pt-BR" sz="2400" dirty="0"/>
          </a:p>
          <a:p>
            <a:pPr marL="82296" indent="0">
              <a:buNone/>
            </a:pPr>
            <a:r>
              <a:rPr lang="pt-BR" sz="2400" b="1" dirty="0" smtClean="0"/>
              <a:t>	</a:t>
            </a:r>
            <a:r>
              <a:rPr lang="pt-BR" sz="2400" b="1" dirty="0"/>
              <a:t> S = A.10</a:t>
            </a:r>
            <a:r>
              <a:rPr lang="pt-BR" sz="2400" b="1" i="1" baseline="30000" dirty="0"/>
              <a:t>n</a:t>
            </a:r>
            <a:r>
              <a:rPr lang="pt-BR" sz="2400" b="1" baseline="30000" dirty="0"/>
              <a:t> </a:t>
            </a:r>
            <a:r>
              <a:rPr lang="pt-BR" sz="2400" b="1" dirty="0"/>
              <a:t>+ B.10</a:t>
            </a:r>
            <a:r>
              <a:rPr lang="pt-BR" sz="2400" b="1" i="1" baseline="30000" dirty="0"/>
              <a:t>n</a:t>
            </a:r>
            <a:r>
              <a:rPr lang="pt-BR" sz="2400" b="1" dirty="0"/>
              <a:t> = (A+B). 10</a:t>
            </a:r>
            <a:r>
              <a:rPr lang="pt-BR" sz="2400" b="1" i="1" baseline="30000" dirty="0"/>
              <a:t>n</a:t>
            </a:r>
            <a:r>
              <a:rPr lang="pt-BR" sz="2400" b="1" dirty="0"/>
              <a:t>   </a:t>
            </a:r>
            <a:endParaRPr lang="pt-BR" sz="2400" dirty="0"/>
          </a:p>
          <a:p>
            <a:pPr marL="82296" indent="0">
              <a:buNone/>
            </a:pPr>
            <a:r>
              <a:rPr lang="pt-BR" sz="2400" b="1" dirty="0"/>
              <a:t> </a:t>
            </a:r>
            <a:endParaRPr lang="pt-BR" sz="2400" dirty="0"/>
          </a:p>
          <a:p>
            <a:r>
              <a:rPr lang="pt-BR" sz="2400" b="1" dirty="0"/>
              <a:t>Exemplo: 4.10³ + 3.10³ =(4+3).10³) = 7.10³</a:t>
            </a:r>
            <a:endParaRPr lang="pt-BR" sz="2400" dirty="0"/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 smtClean="0"/>
              <a:t>	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6023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</TotalTime>
  <Words>526</Words>
  <Application>Microsoft Office PowerPoint</Application>
  <PresentationFormat>Apresentação no Ecrã (4:3)</PresentationFormat>
  <Paragraphs>327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30</vt:i4>
      </vt:variant>
    </vt:vector>
  </HeadingPairs>
  <TitlesOfParts>
    <vt:vector size="31" baseType="lpstr">
      <vt:lpstr>Solstício</vt:lpstr>
      <vt:lpstr>Eletricidade básica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  <vt:lpstr>Operações com potência de dez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Eletricidade básica</dc:title>
  <dc:creator>diovani</dc:creator>
  <cp:lastModifiedBy>diovani</cp:lastModifiedBy>
  <cp:revision>7</cp:revision>
  <dcterms:created xsi:type="dcterms:W3CDTF">2014-02-10T11:49:38Z</dcterms:created>
  <dcterms:modified xsi:type="dcterms:W3CDTF">2014-02-10T12:47:57Z</dcterms:modified>
</cp:coreProperties>
</file>