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87"/>
  </p:notes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8" r:id="rId37"/>
    <p:sldId id="264" r:id="rId38"/>
    <p:sldId id="265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26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267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A67016-9022-47AA-87D6-43D7788AE58F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745072-3D8D-4709-B340-723B6667E0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5CE25B-01BF-44DB-BC98-EC9C3EBA2D31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2A1B3E-C7E4-4991-BF0C-C34B66AB9DD0}" type="slidenum">
              <a:rPr lang="pt-BR" sz="1200">
                <a:latin typeface="Calibri" pitchFamily="34" charset="0"/>
              </a:rPr>
              <a:pPr algn="r"/>
              <a:t>10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1CCFC5-85CA-4D32-A5F5-9F0F538E6F53}" type="slidenum">
              <a:rPr lang="pt-BR" sz="1200">
                <a:latin typeface="Calibri" pitchFamily="34" charset="0"/>
              </a:rPr>
              <a:pPr algn="r"/>
              <a:t>11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B97559-2347-4A86-A6F6-C2FE965ACDB7}" type="slidenum">
              <a:rPr lang="pt-BR" sz="1200">
                <a:latin typeface="Calibri" pitchFamily="34" charset="0"/>
              </a:rPr>
              <a:pPr algn="r"/>
              <a:t>12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FC690A-9460-4E5B-81B9-461663A33BFB}" type="slidenum">
              <a:rPr lang="pt-BR" sz="1200">
                <a:latin typeface="Calibri" pitchFamily="34" charset="0"/>
              </a:rPr>
              <a:pPr algn="r"/>
              <a:t>13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D68BF2-AA90-4AF4-8A6B-620FA03006D7}" type="slidenum">
              <a:rPr lang="pt-BR" sz="1200">
                <a:latin typeface="Calibri" pitchFamily="34" charset="0"/>
              </a:rPr>
              <a:pPr algn="r"/>
              <a:t>14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09993D-8FCD-486E-A959-F240620175DE}" type="slidenum">
              <a:rPr lang="pt-BR" sz="1200">
                <a:latin typeface="Calibri" pitchFamily="34" charset="0"/>
              </a:rPr>
              <a:pPr algn="r"/>
              <a:t>15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2E571-BC72-4D98-834C-5D98BC43E8C3}" type="slidenum">
              <a:rPr lang="pt-BR" sz="1200">
                <a:latin typeface="Calibri" pitchFamily="34" charset="0"/>
              </a:rPr>
              <a:pPr algn="r"/>
              <a:t>16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BB74A-F35B-4AF9-A6E6-BFD11CA2C5A8}" type="slidenum">
              <a:rPr lang="pt-BR" sz="1200">
                <a:latin typeface="Calibri" pitchFamily="34" charset="0"/>
              </a:rPr>
              <a:pPr algn="r"/>
              <a:t>17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05CAFE-5ADD-475B-82D3-8361D324BBAF}" type="slidenum">
              <a:rPr lang="pt-BR" sz="1200">
                <a:latin typeface="Calibri" pitchFamily="34" charset="0"/>
              </a:rPr>
              <a:pPr algn="r"/>
              <a:t>18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E55D1-565A-47CD-B9F6-7609A59E83FC}" type="slidenum">
              <a:rPr lang="pt-BR" sz="1200">
                <a:latin typeface="Calibri" pitchFamily="34" charset="0"/>
              </a:rPr>
              <a:pPr algn="r"/>
              <a:t>19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DE7F5-BA68-4EA4-8794-7D4D783CFEC3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B1EA03-F1E4-473C-A6FE-A11DDE93B50E}" type="slidenum">
              <a:rPr lang="pt-BR" sz="1200">
                <a:latin typeface="Calibri" pitchFamily="34" charset="0"/>
              </a:rPr>
              <a:pPr algn="r"/>
              <a:t>20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19879D-51C2-4D47-B4FD-04945D05774C}" type="slidenum">
              <a:rPr lang="pt-BR" sz="1200">
                <a:latin typeface="Calibri" pitchFamily="34" charset="0"/>
              </a:rPr>
              <a:pPr algn="r"/>
              <a:t>21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3003DB-2A76-4047-BA52-E629472F43E6}" type="slidenum">
              <a:rPr lang="pt-BR" sz="1200">
                <a:latin typeface="Calibri" pitchFamily="34" charset="0"/>
              </a:rPr>
              <a:pPr algn="r"/>
              <a:t>22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DBFC64-AC25-46AA-B79B-153BF006841C}" type="slidenum">
              <a:rPr lang="pt-BR" sz="1200">
                <a:latin typeface="Calibri" pitchFamily="34" charset="0"/>
              </a:rPr>
              <a:pPr algn="r"/>
              <a:t>23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F7CB3B-E762-4683-A938-E1E719636537}" type="slidenum">
              <a:rPr lang="pt-BR" sz="1200">
                <a:latin typeface="Calibri" pitchFamily="34" charset="0"/>
              </a:rPr>
              <a:pPr algn="r"/>
              <a:t>24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B23EBC-EC4C-4AAD-AC10-AA7EF26D85F9}" type="slidenum">
              <a:rPr lang="pt-BR" sz="1200">
                <a:latin typeface="Calibri" pitchFamily="34" charset="0"/>
              </a:rPr>
              <a:pPr algn="r"/>
              <a:t>25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CC1658-25A1-48DC-8DBA-46B0D27A1101}" type="slidenum">
              <a:rPr lang="pt-BR" sz="1200">
                <a:latin typeface="Calibri" pitchFamily="34" charset="0"/>
              </a:rPr>
              <a:pPr algn="r"/>
              <a:t>26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DBD30D-6EAF-4C39-A10D-201DA204D23C}" type="slidenum">
              <a:rPr lang="pt-BR" sz="1200">
                <a:latin typeface="Calibri" pitchFamily="34" charset="0"/>
              </a:rPr>
              <a:pPr algn="r"/>
              <a:t>27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696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AA9DB5-7589-4566-8571-46244D7847F5}" type="slidenum">
              <a:rPr lang="pt-BR" sz="1200">
                <a:latin typeface="Calibri" pitchFamily="34" charset="0"/>
              </a:rPr>
              <a:pPr algn="r"/>
              <a:t>28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716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C92594-5669-4BEC-8E38-BC172B5D2285}" type="slidenum">
              <a:rPr lang="pt-BR" sz="1200">
                <a:latin typeface="Calibri" pitchFamily="34" charset="0"/>
              </a:rPr>
              <a:pPr algn="r"/>
              <a:t>29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797EE6-4DF3-4E7D-BB21-F8D5A83DC676}" type="slidenum">
              <a:rPr lang="pt-BR" sz="1200">
                <a:latin typeface="Calibri" pitchFamily="34" charset="0"/>
              </a:rPr>
              <a:pPr algn="r"/>
              <a:t>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737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EDA46F-4702-46F0-A7B0-1D6B85CCCAE8}" type="slidenum">
              <a:rPr lang="pt-BR" sz="1200">
                <a:latin typeface="Calibri" pitchFamily="34" charset="0"/>
              </a:rPr>
              <a:pPr algn="r"/>
              <a:t>30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757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0777EC-8045-4F5F-897A-F9BDDA981F58}" type="slidenum">
              <a:rPr lang="pt-BR" sz="1200">
                <a:latin typeface="Calibri" pitchFamily="34" charset="0"/>
              </a:rPr>
              <a:pPr algn="r"/>
              <a:t>31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778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00D2A5-7634-4803-A4E5-A6776FD17F79}" type="slidenum">
              <a:rPr lang="pt-BR" sz="1200">
                <a:latin typeface="Calibri" pitchFamily="34" charset="0"/>
              </a:rPr>
              <a:pPr algn="r"/>
              <a:t>32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798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127284-25C6-41A5-B446-036DC15BC6C2}" type="slidenum">
              <a:rPr lang="pt-BR" sz="1200">
                <a:latin typeface="Calibri" pitchFamily="34" charset="0"/>
              </a:rPr>
              <a:pPr algn="r"/>
              <a:t>33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819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46B2D8-AFB7-4C4D-954F-BD8F3BFDA78D}" type="slidenum">
              <a:rPr lang="pt-BR" sz="1200">
                <a:latin typeface="Calibri" pitchFamily="34" charset="0"/>
              </a:rPr>
              <a:pPr algn="r"/>
              <a:t>34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839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D1A826-BE8B-4518-B2EF-094824C2827C}" type="slidenum">
              <a:rPr lang="pt-BR" sz="1200">
                <a:latin typeface="Calibri" pitchFamily="34" charset="0"/>
              </a:rPr>
              <a:pPr algn="r"/>
              <a:t>35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860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1415-CBBC-488D-8733-B4383F78AE25}" type="slidenum">
              <a:rPr lang="pt-BR" sz="1200">
                <a:latin typeface="Calibri" pitchFamily="34" charset="0"/>
              </a:rPr>
              <a:pPr algn="r"/>
              <a:t>36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880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955CE3-EFA2-42CF-9C6C-F308FD79F0ED}" type="slidenum">
              <a:rPr lang="pt-BR" sz="1200">
                <a:latin typeface="Calibri" pitchFamily="34" charset="0"/>
              </a:rPr>
              <a:pPr algn="r"/>
              <a:t>37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901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7B4360-8B18-4979-B054-2172674A01C6}" type="slidenum">
              <a:rPr lang="pt-BR" sz="1200">
                <a:latin typeface="Calibri" pitchFamily="34" charset="0"/>
              </a:rPr>
              <a:pPr algn="r"/>
              <a:t>38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921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330715-20D1-450D-8C64-8FB95386A3FA}" type="slidenum">
              <a:rPr lang="pt-BR" sz="1200">
                <a:latin typeface="Calibri" pitchFamily="34" charset="0"/>
              </a:rPr>
              <a:pPr algn="r"/>
              <a:t>39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22C03F-CD4F-4C8F-848D-E8C629B90823}" type="slidenum">
              <a:rPr lang="pt-BR" sz="1200">
                <a:latin typeface="Calibri" pitchFamily="34" charset="0"/>
              </a:rPr>
              <a:pPr algn="r"/>
              <a:t>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942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870907-A7B9-44A0-B65D-AE839F5AC0D8}" type="slidenum">
              <a:rPr lang="pt-BR" sz="1200">
                <a:latin typeface="Calibri" pitchFamily="34" charset="0"/>
              </a:rPr>
              <a:pPr algn="r"/>
              <a:t>40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962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9D3DF9-4BF3-4171-BD91-EC3038EF3982}" type="slidenum">
              <a:rPr lang="pt-BR" sz="1200">
                <a:latin typeface="Calibri" pitchFamily="34" charset="0"/>
              </a:rPr>
              <a:pPr algn="r"/>
              <a:t>41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983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A7718F-6739-432D-928D-EF26C3211AC4}" type="slidenum">
              <a:rPr lang="pt-BR" sz="1200">
                <a:latin typeface="Calibri" pitchFamily="34" charset="0"/>
              </a:rPr>
              <a:pPr algn="r"/>
              <a:t>42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003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7F1F2D-9627-4234-B6E6-E8E76FD61319}" type="slidenum">
              <a:rPr lang="pt-BR" sz="1200">
                <a:latin typeface="Calibri" pitchFamily="34" charset="0"/>
              </a:rPr>
              <a:pPr algn="r"/>
              <a:t>43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024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65AFCB-A231-4C3F-B1D0-2F6F89BE5A2B}" type="slidenum">
              <a:rPr lang="pt-BR" sz="1200">
                <a:latin typeface="Calibri" pitchFamily="34" charset="0"/>
              </a:rPr>
              <a:pPr algn="r"/>
              <a:t>44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044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DDD5C1-CE9E-4BD9-BDEA-97C52B44B74A}" type="slidenum">
              <a:rPr lang="pt-BR" sz="1200">
                <a:latin typeface="Calibri" pitchFamily="34" charset="0"/>
              </a:rPr>
              <a:pPr algn="r"/>
              <a:t>45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064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C28EC3-B3F5-4030-B87B-254D4E5F497F}" type="slidenum">
              <a:rPr lang="pt-BR" sz="1200">
                <a:latin typeface="Calibri" pitchFamily="34" charset="0"/>
              </a:rPr>
              <a:pPr algn="r"/>
              <a:t>46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085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D7FD2E-4066-4489-BC8E-64C23FCAE5C4}" type="slidenum">
              <a:rPr lang="pt-BR" sz="1200">
                <a:latin typeface="Calibri" pitchFamily="34" charset="0"/>
              </a:rPr>
              <a:pPr algn="r"/>
              <a:t>47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105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99A896-982D-4286-B1D1-522D299187FA}" type="slidenum">
              <a:rPr lang="pt-BR" sz="1200">
                <a:latin typeface="Calibri" pitchFamily="34" charset="0"/>
              </a:rPr>
              <a:pPr algn="r"/>
              <a:t>48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126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717F5F-34AF-453D-8ED3-3682AB0A1359}" type="slidenum">
              <a:rPr lang="pt-BR" sz="1200">
                <a:latin typeface="Calibri" pitchFamily="34" charset="0"/>
              </a:rPr>
              <a:pPr algn="r"/>
              <a:t>49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F0579D-4157-47C8-9D05-CB1295093AAB}" type="slidenum">
              <a:rPr lang="pt-BR" sz="1200">
                <a:latin typeface="Calibri" pitchFamily="34" charset="0"/>
              </a:rPr>
              <a:pPr algn="r"/>
              <a:t>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146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505CA2-F961-4820-8B3D-255574E49127}" type="slidenum">
              <a:rPr lang="pt-BR" sz="1200">
                <a:latin typeface="Calibri" pitchFamily="34" charset="0"/>
              </a:rPr>
              <a:pPr algn="r"/>
              <a:t>50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167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550889-7538-4011-BA49-D9F77CA62525}" type="slidenum">
              <a:rPr lang="pt-BR" sz="1200">
                <a:latin typeface="Calibri" pitchFamily="34" charset="0"/>
              </a:rPr>
              <a:pPr algn="r"/>
              <a:t>51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187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7CA30D-C14C-4920-87A5-C395263C4DE6}" type="slidenum">
              <a:rPr lang="pt-BR" sz="1200">
                <a:latin typeface="Calibri" pitchFamily="34" charset="0"/>
              </a:rPr>
              <a:pPr algn="r"/>
              <a:t>52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208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A607A5-5475-4181-A93E-EE1F8FDA8715}" type="slidenum">
              <a:rPr lang="pt-BR" sz="1200">
                <a:latin typeface="Calibri" pitchFamily="34" charset="0"/>
              </a:rPr>
              <a:pPr algn="r"/>
              <a:t>53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228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B2C10F-6D0B-423C-970D-E974320A20EA}" type="slidenum">
              <a:rPr lang="pt-BR" sz="1200">
                <a:latin typeface="Calibri" pitchFamily="34" charset="0"/>
              </a:rPr>
              <a:pPr algn="r"/>
              <a:t>54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249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AAED81-9CED-434C-9E9B-9DB9C49ECDFB}" type="slidenum">
              <a:rPr lang="pt-BR" sz="1200">
                <a:latin typeface="Calibri" pitchFamily="34" charset="0"/>
              </a:rPr>
              <a:pPr algn="r"/>
              <a:t>55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269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DEB132-6D40-4FCF-9122-67F4E8846236}" type="slidenum">
              <a:rPr lang="pt-BR" sz="1200">
                <a:latin typeface="Calibri" pitchFamily="34" charset="0"/>
              </a:rPr>
              <a:pPr algn="r"/>
              <a:t>56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290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7A9412-AF04-418E-87C9-3CAFFC8DA02F}" type="slidenum">
              <a:rPr lang="pt-BR" sz="1200">
                <a:latin typeface="Calibri" pitchFamily="34" charset="0"/>
              </a:rPr>
              <a:pPr algn="r"/>
              <a:t>57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310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708642-F027-4A94-BAB6-8F3108A8ED7E}" type="slidenum">
              <a:rPr lang="pt-BR" sz="1200">
                <a:latin typeface="Calibri" pitchFamily="34" charset="0"/>
              </a:rPr>
              <a:pPr algn="r"/>
              <a:t>58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331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4E92A4-C8F8-4547-A27D-3DE51B4D4344}" type="slidenum">
              <a:rPr lang="pt-BR" sz="1200">
                <a:latin typeface="Calibri" pitchFamily="34" charset="0"/>
              </a:rPr>
              <a:pPr algn="r"/>
              <a:t>59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732445-1E82-44B6-8847-7465658C3B25}" type="slidenum">
              <a:rPr lang="pt-BR" sz="1200">
                <a:latin typeface="Calibri" pitchFamily="34" charset="0"/>
              </a:rPr>
              <a:pPr algn="r"/>
              <a:t>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351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EC52E1-450B-42F0-AE18-5B17964B563E}" type="slidenum">
              <a:rPr lang="pt-BR" sz="1200">
                <a:latin typeface="Calibri" pitchFamily="34" charset="0"/>
              </a:rPr>
              <a:pPr algn="r"/>
              <a:t>60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372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AA33B4-375B-4B73-8759-6E0514641506}" type="slidenum">
              <a:rPr lang="pt-BR" sz="1200">
                <a:latin typeface="Calibri" pitchFamily="34" charset="0"/>
              </a:rPr>
              <a:pPr algn="r"/>
              <a:t>61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392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93ED90-FB1C-48BE-9B3B-D2D67B3FB016}" type="slidenum">
              <a:rPr lang="pt-BR" sz="1200">
                <a:latin typeface="Calibri" pitchFamily="34" charset="0"/>
              </a:rPr>
              <a:pPr algn="r"/>
              <a:t>62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413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3EEC34-2E64-46E1-9A21-411B08DD1FFC}" type="slidenum">
              <a:rPr lang="pt-BR" sz="1200">
                <a:latin typeface="Calibri" pitchFamily="34" charset="0"/>
              </a:rPr>
              <a:pPr algn="r"/>
              <a:t>63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43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BE11BC-9D95-4F77-BE1B-68A0C6962E72}" type="slidenum">
              <a:rPr lang="pt-BR" sz="1200">
                <a:latin typeface="Calibri" pitchFamily="34" charset="0"/>
              </a:rPr>
              <a:pPr algn="r"/>
              <a:t>64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FE5BAC-72F3-406E-A016-EBE903C91F44}" type="slidenum">
              <a:rPr lang="pt-BR" sz="1200">
                <a:latin typeface="Calibri" pitchFamily="34" charset="0"/>
              </a:rPr>
              <a:pPr algn="r"/>
              <a:t>65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47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B016CF-9BBC-457C-8204-246020193B8E}" type="slidenum">
              <a:rPr lang="pt-BR" sz="1200">
                <a:latin typeface="Calibri" pitchFamily="34" charset="0"/>
              </a:rPr>
              <a:pPr algn="r"/>
              <a:t>66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49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FC3D0-4059-47F1-B8DD-CB401B827609}" type="slidenum">
              <a:rPr lang="pt-BR" sz="1200">
                <a:latin typeface="Calibri" pitchFamily="34" charset="0"/>
              </a:rPr>
              <a:pPr algn="r"/>
              <a:t>67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51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7A0C4D-5464-4783-8233-C05111B0DFF5}" type="slidenum">
              <a:rPr lang="pt-BR" sz="1200">
                <a:latin typeface="Calibri" pitchFamily="34" charset="0"/>
              </a:rPr>
              <a:pPr algn="r"/>
              <a:t>68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53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468D8E-A43C-4317-B126-A55C558A27B9}" type="slidenum">
              <a:rPr lang="pt-BR" sz="1200">
                <a:latin typeface="Calibri" pitchFamily="34" charset="0"/>
              </a:rPr>
              <a:pPr algn="r"/>
              <a:t>69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B1DCA9-3527-45B5-9D4D-0B4B337AB180}" type="slidenum">
              <a:rPr lang="pt-BR" sz="1200">
                <a:latin typeface="Calibri" pitchFamily="34" charset="0"/>
              </a:rPr>
              <a:pPr algn="r"/>
              <a:t>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556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0652E0-8DC2-4D4C-972D-68A291685F22}" type="slidenum">
              <a:rPr lang="pt-BR" sz="1200">
                <a:latin typeface="Calibri" pitchFamily="34" charset="0"/>
              </a:rPr>
              <a:pPr algn="r"/>
              <a:t>70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57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0C1201-B8A4-427E-8E73-3D414D9042F7}" type="slidenum">
              <a:rPr lang="pt-BR" sz="1200">
                <a:latin typeface="Calibri" pitchFamily="34" charset="0"/>
              </a:rPr>
              <a:pPr algn="r"/>
              <a:t>71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59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B62CCC-CB5C-4D4C-B6BD-E7B709D1CF3A}" type="slidenum">
              <a:rPr lang="pt-BR" sz="1200">
                <a:latin typeface="Calibri" pitchFamily="34" charset="0"/>
              </a:rPr>
              <a:pPr algn="r"/>
              <a:t>72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61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D8D921-31F1-4311-A73D-AD4379174DA8}" type="slidenum">
              <a:rPr lang="pt-BR" sz="1200">
                <a:latin typeface="Calibri" pitchFamily="34" charset="0"/>
              </a:rPr>
              <a:pPr algn="r"/>
              <a:t>73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638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8AA7B9-13A9-44DA-8FE8-E9951A277606}" type="slidenum">
              <a:rPr lang="pt-BR" sz="1200">
                <a:latin typeface="Calibri" pitchFamily="34" charset="0"/>
              </a:rPr>
              <a:pPr algn="r"/>
              <a:t>74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65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559D2C-264C-4205-80CF-3307BDDCAA43}" type="slidenum">
              <a:rPr lang="pt-BR" sz="1200">
                <a:latin typeface="Calibri" pitchFamily="34" charset="0"/>
              </a:rPr>
              <a:pPr algn="r"/>
              <a:t>75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679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21013B-CC02-4990-9385-0D8395F16392}" type="slidenum">
              <a:rPr lang="pt-BR" sz="1200">
                <a:latin typeface="Calibri" pitchFamily="34" charset="0"/>
              </a:rPr>
              <a:pPr algn="r"/>
              <a:t>76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69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CF5148-E0B1-4C61-9F25-209F36CF3BEB}" type="slidenum">
              <a:rPr lang="pt-BR" sz="1200">
                <a:latin typeface="Calibri" pitchFamily="34" charset="0"/>
              </a:rPr>
              <a:pPr algn="r"/>
              <a:t>77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720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DDC599-41E2-404B-BBAB-109893F2F9E7}" type="slidenum">
              <a:rPr lang="pt-BR" sz="1200">
                <a:latin typeface="Calibri" pitchFamily="34" charset="0"/>
              </a:rPr>
              <a:pPr algn="r"/>
              <a:t>78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740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DB0BEA-B24C-4E2B-97C7-25AA585AB90F}" type="slidenum">
              <a:rPr lang="pt-BR" sz="1200">
                <a:latin typeface="Calibri" pitchFamily="34" charset="0"/>
              </a:rPr>
              <a:pPr algn="r"/>
              <a:t>79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F69152-8722-48D5-98B2-D17E5B5EA542}" type="slidenum">
              <a:rPr lang="pt-BR" sz="1200">
                <a:latin typeface="Calibri" pitchFamily="34" charset="0"/>
              </a:rPr>
              <a:pPr algn="r"/>
              <a:t>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76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1318FF-7585-48F4-866F-D291C7C3A44C}" type="slidenum">
              <a:rPr lang="pt-BR" sz="1200">
                <a:latin typeface="Calibri" pitchFamily="34" charset="0"/>
              </a:rPr>
              <a:pPr algn="r"/>
              <a:t>80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78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52E6BE-0FD4-404A-A3F6-FF90E2F12132}" type="slidenum">
              <a:rPr lang="pt-BR" sz="1200">
                <a:latin typeface="Calibri" pitchFamily="34" charset="0"/>
              </a:rPr>
              <a:pPr algn="r"/>
              <a:t>81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802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D4750F-0FE7-48E6-817C-8ECB3C64CB91}" type="slidenum">
              <a:rPr lang="pt-BR" sz="1200">
                <a:latin typeface="Calibri" pitchFamily="34" charset="0"/>
              </a:rPr>
              <a:pPr algn="r"/>
              <a:t>82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822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95A61C-82E6-419C-B1AD-EFABC242E338}" type="slidenum">
              <a:rPr lang="pt-BR" sz="1200">
                <a:latin typeface="Calibri" pitchFamily="34" charset="0"/>
              </a:rPr>
              <a:pPr algn="r"/>
              <a:t>83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843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335FE4-3B70-4473-A3BD-F7F4E47BE0D1}" type="slidenum">
              <a:rPr lang="pt-BR" sz="1200">
                <a:latin typeface="Calibri" pitchFamily="34" charset="0"/>
              </a:rPr>
              <a:pPr algn="r"/>
              <a:t>84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1863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C78D85-CB62-4575-8F47-714B618D0A52}" type="slidenum">
              <a:rPr lang="pt-BR" sz="1200">
                <a:latin typeface="Calibri" pitchFamily="34" charset="0"/>
              </a:rPr>
              <a:pPr algn="r"/>
              <a:t>85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Dica: adicione suas próprias anotações do orador aqui.</a:t>
            </a: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3EC048-D291-4FF3-98C4-50297E9CAEEA}" type="slidenum">
              <a:rPr lang="pt-BR" sz="1200">
                <a:latin typeface="Calibri" pitchFamily="34" charset="0"/>
              </a:rPr>
              <a:pPr algn="r"/>
              <a:t>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Shap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lang="pt-BR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2" name="Shap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lang="pt-BR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FF640-5398-4D0D-B2E2-F509EA1AEB8C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7" name="Shap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hap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9C9425-F4CE-4BC7-ABC6-CBFA390725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F597C6-E9C6-42E6-888A-286CFE0E9956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C9C20-5391-4D94-91BC-3314E232E9B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3E417-7D1D-4CCC-B733-F3400221361F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D411A2-7993-4053-A148-0AAA30B3EA6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lang="pt-BR"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lang="pt-BR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8656F2-C564-468A-9BCF-A5E06E980909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9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776A3D-114D-4CEB-AEEE-4F5523088AD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 latinLnBrk="0">
              <a:defRPr lang="pt-BR"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1980A-5221-4BB6-8B79-C29ADC55DE0A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6DD27-4D7E-4AE1-AB65-BC40A52BA2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48D12D-BE73-4AC1-A460-F7FA220EF9B0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D627BD-15A5-48BB-BEF9-6F1DA0FA346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CB6504-F45E-4D3A-BECD-4D9BCAD7E242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5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FEEE3-C8AE-47C8-A7EF-6B14FF97CD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lang="pt-BR"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lang="pt-BR" sz="14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096C71-9EE2-4C9B-8E80-4DFA953D5E76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0E372-8336-4D3B-A907-E8A721BA30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pt-BR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lang="pt-BR"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 latinLnBrk="0">
              <a:buNone/>
              <a:defRPr lang="pt-BR"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lang="pt-BR" sz="1400">
                <a:solidFill>
                  <a:srgbClr val="777777"/>
                </a:solidFill>
              </a:defRPr>
            </a:lvl1pPr>
            <a:lvl2pPr>
              <a:defRPr lang="pt-BR" sz="1200"/>
            </a:lvl2pPr>
            <a:lvl3pPr>
              <a:defRPr lang="pt-BR" sz="1000"/>
            </a:lvl3pPr>
            <a:lvl4pPr>
              <a:defRPr lang="pt-BR" sz="900"/>
            </a:lvl4pPr>
            <a:lvl5pPr>
              <a:defRPr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DE9A10-CB9A-4D55-B58C-30C018382801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9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11CF9-F809-4D81-982E-B3E1D560A8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EBD10A-9FC5-4733-A5C9-A73A39E01795}" type="datetimeFigureOut">
              <a:rPr/>
              <a:pPr>
                <a:defRPr/>
              </a:pPr>
              <a:t>01/06/2012</a:t>
            </a:fld>
            <a:endParaRPr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E8DFB-815B-46D8-B406-C3B2337D52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/>
              <a:t>Clique para editar estilo de títulos Mestre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2C8B38-4004-4E5F-B510-F434A4F155F5}" type="datetimeFigureOut">
              <a:rPr/>
              <a:pPr>
                <a:defRPr/>
              </a:pPr>
              <a:t>01/06/2012</a:t>
            </a:fld>
            <a:endParaRPr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 latinLnBrk="0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2" name="Rectangl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CA4FEC-3C6D-44AF-AB1C-BB6849AD3214}" type="slidenum">
              <a:rPr/>
              <a:pPr>
                <a:defRPr/>
              </a:pPr>
              <a:t>‹#›</a:t>
            </a:fld>
            <a:endParaRPr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lnSpc>
          <a:spcPts val="3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lnSpc>
          <a:spcPts val="3000"/>
        </a:lnSpc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436563"/>
            <a:ext cx="7407275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Linux – servidores</a:t>
            </a:r>
            <a:b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Mini curso – Hands On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 bwMode="auto">
          <a:xfrm>
            <a:off x="1258888" y="3213100"/>
            <a:ext cx="7407275" cy="1752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025" eaLnBrk="1" hangingPunct="1"/>
            <a:r>
              <a:rPr smtClean="0">
                <a:solidFill>
                  <a:srgbClr val="320E04"/>
                </a:solidFill>
              </a:rPr>
              <a:t>Facthus – Faculdade de Talentos Humanos</a:t>
            </a:r>
          </a:p>
          <a:p>
            <a:pPr marL="73025" eaLnBrk="1" hangingPunct="1"/>
            <a:r>
              <a:rPr smtClean="0">
                <a:solidFill>
                  <a:srgbClr val="320E04"/>
                </a:solidFill>
              </a:rPr>
              <a:t>Prof. Esp. Diovani Milhorim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localidade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843213" y="6092825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a localidade : Brasil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060575"/>
            <a:ext cx="4886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layout de teclado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908175" y="6021388"/>
            <a:ext cx="574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o teclado: português brasileiro (layout ABNT2)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060575"/>
            <a:ext cx="4895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Encontrando hardware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339975" y="6021388"/>
            <a:ext cx="506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Detecção de hardware e leitura de drives do CD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276475"/>
            <a:ext cx="4895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rede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339975" y="6021388"/>
            <a:ext cx="531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Detecção de rede: configuração automática DHCP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205038"/>
            <a:ext cx="48863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rede – nome da máquina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339975" y="6021388"/>
            <a:ext cx="466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Detecção de rede: Digitar nome da máquina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133600"/>
            <a:ext cx="48863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senha de super-usuário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195513" y="6237288"/>
            <a:ext cx="522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Senhas: Digitar senha de super-usuário (cuidado)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133600"/>
            <a:ext cx="4895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inclusão de usuário comum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195513" y="6237288"/>
            <a:ext cx="550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Usuários: digite nome de usuário comum do sistema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205038"/>
            <a:ext cx="4914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inclusão de usuário comum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908175" y="6237288"/>
            <a:ext cx="541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Usuários: digite login de usuário comum do sistema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133600"/>
            <a:ext cx="48958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particionamento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908175" y="6237288"/>
            <a:ext cx="602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Particionamento: escolha “assistido – usar o disco inteiro”</a:t>
            </a:r>
          </a:p>
        </p:txBody>
      </p:sp>
      <p:pic>
        <p:nvPicPr>
          <p:cNvPr id="4813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133600"/>
            <a:ext cx="4914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particionamento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908175" y="6237288"/>
            <a:ext cx="572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Particionamento: Escrever mudanças no disco – “sim”.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276475"/>
            <a:ext cx="49149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tx2">
                    <a:satMod val="130000"/>
                  </a:schemeClr>
                </a:solidFill>
              </a:rPr>
              <a:t>Introdução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1638" y="1700213"/>
            <a:ext cx="6961187" cy="446563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particionamento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051050" y="6237288"/>
            <a:ext cx="523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Formatação e particionamento do disco - aguarde</a:t>
            </a: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276475"/>
            <a:ext cx="4914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Instalando sistema básico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771775" y="6308725"/>
            <a:ext cx="343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Instalação do sistema - aguarde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276475"/>
            <a:ext cx="4914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Gerenciador de pacotes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771775" y="63087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Usar um espelho de rede: “sim”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060575"/>
            <a:ext cx="5581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Gerenciador de pacotes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2771775" y="6308725"/>
            <a:ext cx="504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do local para busca do espelho: “brasil”</a:t>
            </a:r>
          </a:p>
        </p:txBody>
      </p:sp>
      <p:sp>
        <p:nvSpPr>
          <p:cNvPr id="58372" name="Content Placeholder 2"/>
          <p:cNvSpPr>
            <a:spLocks/>
          </p:cNvSpPr>
          <p:nvPr/>
        </p:nvSpPr>
        <p:spPr bwMode="auto">
          <a:xfrm>
            <a:off x="1403350" y="1412875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800">
                <a:latin typeface="Gill Sans MT"/>
              </a:rPr>
              <a:t>Gerenciador de pacotes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800">
              <a:latin typeface="Gill Sans MT"/>
            </a:endParaRPr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989138"/>
            <a:ext cx="55816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Gerenciador de pacotes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771775" y="6308725"/>
            <a:ext cx="412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do espelho: “ftp.br.debian.org”</a:t>
            </a:r>
          </a:p>
        </p:txBody>
      </p:sp>
      <p:sp>
        <p:nvSpPr>
          <p:cNvPr id="60420" name="Content Placeholder 2"/>
          <p:cNvSpPr>
            <a:spLocks/>
          </p:cNvSpPr>
          <p:nvPr/>
        </p:nvSpPr>
        <p:spPr bwMode="auto">
          <a:xfrm>
            <a:off x="1403350" y="1412875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800">
                <a:latin typeface="Gill Sans MT"/>
              </a:rPr>
              <a:t>Gerenciador de pacotes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800">
              <a:latin typeface="Gill Sans MT"/>
            </a:endParaRPr>
          </a:p>
        </p:txBody>
      </p:sp>
      <p:pic>
        <p:nvPicPr>
          <p:cNvPr id="604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989138"/>
            <a:ext cx="56102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</a:t>
            </a:r>
            <a:r>
              <a:rPr sz="2800" smtClean="0"/>
              <a:t>Gerenciador de pacotes</a:t>
            </a:r>
          </a:p>
          <a:p>
            <a:pPr eaLnBrk="1" hangingPunct="1">
              <a:buFont typeface="Wingdings 2" pitchFamily="18" charset="2"/>
              <a:buNone/>
            </a:pPr>
            <a:endParaRPr sz="2800" smtClean="0"/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2555875" y="6308725"/>
            <a:ext cx="478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do sevidor proxy: “deixar em branco”</a:t>
            </a:r>
          </a:p>
        </p:txBody>
      </p:sp>
      <p:sp>
        <p:nvSpPr>
          <p:cNvPr id="62468" name="Content Placeholder 2"/>
          <p:cNvSpPr>
            <a:spLocks/>
          </p:cNvSpPr>
          <p:nvPr/>
        </p:nvSpPr>
        <p:spPr bwMode="auto">
          <a:xfrm>
            <a:off x="1403350" y="1412875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800">
                <a:latin typeface="Gill Sans MT"/>
              </a:rPr>
              <a:t>Gerenciador de pacotes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800">
              <a:latin typeface="Gill Sans MT"/>
            </a:endParaRP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89138"/>
            <a:ext cx="5610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2771775" y="6308725"/>
            <a:ext cx="478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Envio de dados aos servidores debian : “não”</a:t>
            </a:r>
          </a:p>
        </p:txBody>
      </p:sp>
      <p:sp>
        <p:nvSpPr>
          <p:cNvPr id="64515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000">
                <a:latin typeface="Gill Sans MT"/>
              </a:rPr>
              <a:t>concurso de utilização de pacotes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645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989138"/>
            <a:ext cx="5610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2268538" y="6308725"/>
            <a:ext cx="517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dos pacotes básicos a serem instalados.</a:t>
            </a:r>
          </a:p>
        </p:txBody>
      </p:sp>
      <p:sp>
        <p:nvSpPr>
          <p:cNvPr id="66563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400">
                <a:latin typeface="Gill Sans MT"/>
              </a:rPr>
              <a:t>Pacotes básicos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989138"/>
            <a:ext cx="56102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2268538" y="6308725"/>
            <a:ext cx="517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dos pacotes básicos a serem instalados.</a:t>
            </a:r>
          </a:p>
        </p:txBody>
      </p:sp>
      <p:sp>
        <p:nvSpPr>
          <p:cNvPr id="68611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400">
                <a:latin typeface="Gill Sans MT"/>
              </a:rPr>
              <a:t>Pacotes básicos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pt-BR" sz="24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>
                <a:latin typeface="Gill Sans MT"/>
              </a:rPr>
              <a:t>Escolher: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000">
                <a:latin typeface="Gill Sans MT"/>
              </a:rPr>
              <a:t>Servidor Web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000">
                <a:latin typeface="Gill Sans MT"/>
              </a:rPr>
              <a:t>Servidor de arquivos 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000">
                <a:latin typeface="Gill Sans MT"/>
              </a:rPr>
              <a:t>Servidor SSH.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000">
                <a:latin typeface="Gill Sans MT"/>
              </a:rPr>
              <a:t>Utilitários standard de sistema.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  <a:p>
            <a:pPr marL="365125" indent="-282575" algn="just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>
                <a:latin typeface="Gill Sans MT"/>
              </a:rPr>
              <a:t>	Mesmo que você não escolha os pacotes nesta etapa da instalação, posteriormente poderá fazer a instalação via apt ou pacotes .deb.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268538" y="6308725"/>
            <a:ext cx="440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Instalação dos pacotes básicos - aguarde</a:t>
            </a:r>
          </a:p>
        </p:txBody>
      </p:sp>
      <p:sp>
        <p:nvSpPr>
          <p:cNvPr id="70659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400">
                <a:latin typeface="Gill Sans MT"/>
              </a:rPr>
              <a:t>Pacotes básicos - instalação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060575"/>
            <a:ext cx="5581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tx2">
                    <a:satMod val="130000"/>
                  </a:schemeClr>
                </a:solidFill>
              </a:rPr>
              <a:t>Introdução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Uma breve história dos S.O.</a:t>
            </a:r>
          </a:p>
          <a:p>
            <a:pPr eaLnBrk="1" hangingPunct="1"/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060575"/>
            <a:ext cx="74882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2843213" y="63087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Instale o GRUB no sistema – “sim”</a:t>
            </a:r>
          </a:p>
        </p:txBody>
      </p:sp>
      <p:sp>
        <p:nvSpPr>
          <p:cNvPr id="72707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400">
                <a:latin typeface="Gill Sans MT"/>
              </a:rPr>
              <a:t>Configuração do GRUB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060575"/>
            <a:ext cx="5581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2843213" y="6308725"/>
            <a:ext cx="404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Configurando e terminando instalação</a:t>
            </a:r>
          </a:p>
        </p:txBody>
      </p:sp>
      <p:sp>
        <p:nvSpPr>
          <p:cNvPr id="74755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400">
                <a:latin typeface="Gill Sans MT"/>
              </a:rPr>
              <a:t>Finalizando instalação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060575"/>
            <a:ext cx="56102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2843213" y="6308725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Finalizar a instalação – “continuar”</a:t>
            </a:r>
          </a:p>
        </p:txBody>
      </p:sp>
      <p:sp>
        <p:nvSpPr>
          <p:cNvPr id="76803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Instalação: </a:t>
            </a:r>
            <a:r>
              <a:rPr lang="pt-BR" sz="2400">
                <a:latin typeface="Gill Sans MT"/>
              </a:rPr>
              <a:t>Instalação completa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060575"/>
            <a:ext cx="5629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Primeiros passos</a:t>
            </a:r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2124075" y="5734050"/>
            <a:ext cx="489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Sistema inicializando – interface do GRUB</a:t>
            </a:r>
          </a:p>
          <a:p>
            <a:r>
              <a:rPr lang="pt-BR"/>
              <a:t>Veja que no boot o sistema mostra os kernel disponíveis para uso.</a:t>
            </a:r>
          </a:p>
        </p:txBody>
      </p:sp>
      <p:sp>
        <p:nvSpPr>
          <p:cNvPr id="78851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Iniciando o sistema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133600"/>
            <a:ext cx="5067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Primeiros passos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2124075" y="5300663"/>
            <a:ext cx="4895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Sistema inicializando – log de inicialização</a:t>
            </a:r>
          </a:p>
          <a:p>
            <a:r>
              <a:rPr lang="pt-BR"/>
              <a:t>É possível nesta etapa visualizar o log da inicialização do sistema e dos serviços ativos.</a:t>
            </a:r>
          </a:p>
        </p:txBody>
      </p:sp>
      <p:sp>
        <p:nvSpPr>
          <p:cNvPr id="80899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Iniciando o sistema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349500"/>
            <a:ext cx="4991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Primeiros passos</a:t>
            </a:r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2124075" y="5157788"/>
            <a:ext cx="489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Inicialmente faça login como usuário root.</a:t>
            </a:r>
          </a:p>
          <a:p>
            <a:r>
              <a:rPr lang="pt-BR"/>
              <a:t>Prompts:</a:t>
            </a:r>
          </a:p>
          <a:p>
            <a:r>
              <a:rPr lang="pt-BR"/>
              <a:t># prompt do root.</a:t>
            </a:r>
          </a:p>
          <a:p>
            <a:r>
              <a:rPr lang="pt-BR"/>
              <a:t>$ prompt de usuário comum.</a:t>
            </a:r>
          </a:p>
        </p:txBody>
      </p:sp>
      <p:sp>
        <p:nvSpPr>
          <p:cNvPr id="82947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3200">
                <a:latin typeface="Gill Sans MT"/>
              </a:rPr>
              <a:t>logando no sistema</a:t>
            </a: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76475"/>
            <a:ext cx="69913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Primeiros passos</a:t>
            </a:r>
          </a:p>
        </p:txBody>
      </p:sp>
      <p:sp>
        <p:nvSpPr>
          <p:cNvPr id="84994" name="Content Placeholder 2"/>
          <p:cNvSpPr>
            <a:spLocks/>
          </p:cNvSpPr>
          <p:nvPr/>
        </p:nvSpPr>
        <p:spPr bwMode="auto">
          <a:xfrm>
            <a:off x="1187450" y="1484313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</p:txBody>
      </p:sp>
      <p:sp>
        <p:nvSpPr>
          <p:cNvPr id="84995" name="Content Placeholder 2"/>
          <p:cNvSpPr>
            <a:spLocks/>
          </p:cNvSpPr>
          <p:nvPr/>
        </p:nvSpPr>
        <p:spPr bwMode="auto">
          <a:xfrm>
            <a:off x="1403350" y="1412875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3200">
                <a:latin typeface="Gill Sans MT"/>
              </a:rPr>
              <a:t>Editores de texto:</a:t>
            </a:r>
          </a:p>
          <a:p>
            <a:pPr marL="365125"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>
                <a:latin typeface="Gill Sans MT"/>
              </a:rPr>
              <a:t>Editor Mcedit: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>
                <a:latin typeface="Gill Sans MT"/>
              </a:rPr>
              <a:t>	O Mcedit é o editor de texto do pacote Midnight commander.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>
                <a:latin typeface="Gill Sans MT"/>
              </a:rPr>
              <a:t>	O mcedit é na verdade um clone do editor “edit” presente nos sistemas ms-dos.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>
                <a:latin typeface="Gill Sans MT"/>
              </a:rPr>
              <a:t>	É um editor de texto de interface muito amigável e de fácil uso.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000">
              <a:latin typeface="Gill Sans MT"/>
            </a:endParaRP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000">
                <a:latin typeface="Gill Sans MT"/>
              </a:rPr>
              <a:t>	Instalando: #apt-get instal mc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3200">
              <a:latin typeface="Gill Sans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</a:t>
            </a:r>
          </a:p>
          <a:p>
            <a:pPr eaLnBrk="1" hangingPunct="1"/>
            <a:endParaRPr smtClean="0"/>
          </a:p>
          <a:p>
            <a:pPr eaLnBrk="1" hangingPunct="1"/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eaLnBrk="1" hangingPunct="1"/>
            <a:r>
              <a:rPr smtClean="0"/>
              <a:t>Web: apache</a:t>
            </a:r>
          </a:p>
          <a:p>
            <a:pPr eaLnBrk="1" hangingPunct="1"/>
            <a:r>
              <a:rPr smtClean="0"/>
              <a:t>Proxy: squid</a:t>
            </a:r>
          </a:p>
          <a:p>
            <a:pPr eaLnBrk="1" hangingPunct="1"/>
            <a:r>
              <a:rPr smtClean="0"/>
              <a:t>Arquivos:samba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algn="just">
              <a:buFont typeface="Wingdings 2" pitchFamily="18" charset="2"/>
              <a:buNone/>
            </a:pPr>
            <a:r>
              <a:rPr sz="2400" smtClean="0"/>
              <a:t>	Um servidor Web é um processo sendo executado em um computador (ou dispositivo de computação) que processa solicitações HTTP (</a:t>
            </a:r>
            <a:r>
              <a:rPr sz="2400" b="1" smtClean="0"/>
              <a:t>H</a:t>
            </a:r>
            <a:r>
              <a:rPr sz="2400" smtClean="0"/>
              <a:t>yper </a:t>
            </a:r>
            <a:r>
              <a:rPr sz="2400" b="1" smtClean="0"/>
              <a:t>T</a:t>
            </a:r>
            <a:r>
              <a:rPr sz="2400" smtClean="0"/>
              <a:t>ext </a:t>
            </a:r>
            <a:r>
              <a:rPr sz="2400" b="1" smtClean="0"/>
              <a:t>T</a:t>
            </a:r>
            <a:r>
              <a:rPr sz="2400" smtClean="0"/>
              <a:t>ransfer </a:t>
            </a:r>
            <a:r>
              <a:rPr sz="2400" b="1" smtClean="0"/>
              <a:t>P</a:t>
            </a:r>
            <a:r>
              <a:rPr sz="2400" smtClean="0"/>
              <a:t>rotocol), o protocolo padrão da Web.</a:t>
            </a:r>
          </a:p>
          <a:p>
            <a:pPr algn="just">
              <a:buFont typeface="Wingdings 2" pitchFamily="18" charset="2"/>
              <a:buNone/>
            </a:pPr>
            <a:r>
              <a:rPr sz="2400" smtClean="0"/>
              <a:t>	Quando você usa um navegador de internet para acessar um site, este faz as solicitações devidas ao servidor Web do site através de HTTP e então recebe o conteúdo correspondente.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O Apache é o servidor Web mais usado no mundo, tendo um domínio de mais de 60% do mercado, sendo o mais conhecido e usado. Os motivos deste domínio incluem sua excelente performance, segurança e compatibilidade com diversas plataformas.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O Apache não só executa o HTTP, como outros protocolos, tais como o HTTPS (O HTTP combinado com a camada de segurança SSL - </a:t>
            </a:r>
            <a:r>
              <a:rPr sz="2000" b="1" smtClean="0"/>
              <a:t>S</a:t>
            </a:r>
            <a:r>
              <a:rPr sz="2000" smtClean="0"/>
              <a:t>ecure </a:t>
            </a:r>
            <a:r>
              <a:rPr sz="2000" b="1" smtClean="0"/>
              <a:t>S</a:t>
            </a:r>
            <a:r>
              <a:rPr sz="2000" smtClean="0"/>
              <a:t>ocket </a:t>
            </a:r>
            <a:r>
              <a:rPr sz="2000" b="1" smtClean="0"/>
              <a:t>L</a:t>
            </a:r>
            <a:r>
              <a:rPr sz="2000" smtClean="0"/>
              <a:t>ayer), o FTP (</a:t>
            </a:r>
            <a:r>
              <a:rPr sz="2000" b="1" smtClean="0"/>
              <a:t>F</a:t>
            </a:r>
            <a:r>
              <a:rPr sz="2000" smtClean="0"/>
              <a:t>ile </a:t>
            </a:r>
            <a:r>
              <a:rPr sz="2000" b="1" smtClean="0"/>
              <a:t>T</a:t>
            </a:r>
            <a:r>
              <a:rPr sz="2000" smtClean="0"/>
              <a:t>ransfer </a:t>
            </a:r>
            <a:r>
              <a:rPr sz="2000" b="1" smtClean="0"/>
              <a:t>P</a:t>
            </a:r>
            <a:r>
              <a:rPr sz="2000" smtClean="0"/>
              <a:t>rotocol), entre outros.</a:t>
            </a:r>
            <a:r>
              <a:rPr sz="3100" smtClean="0"/>
              <a:t> </a:t>
            </a:r>
            <a:endParaRPr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tx2">
                    <a:satMod val="130000"/>
                  </a:schemeClr>
                </a:solidFill>
              </a:rPr>
              <a:t>Introdução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Uma breve história</a:t>
            </a:r>
          </a:p>
          <a:p>
            <a:pPr eaLnBrk="1" hangingPunct="1"/>
            <a:endParaRPr smtClean="0"/>
          </a:p>
          <a:p>
            <a:pPr eaLnBrk="1" hangingPunct="1">
              <a:buFont typeface="Wingdings 2" pitchFamily="18" charset="2"/>
              <a:buNone/>
            </a:pPr>
            <a:r>
              <a:rPr sz="2000" i="1" smtClean="0"/>
              <a:t>Em 1983 Richard Stallman</a:t>
            </a:r>
            <a:r>
              <a:rPr sz="2000" smtClean="0"/>
              <a:t> cientista do MIT lança o projeto </a:t>
            </a:r>
            <a:r>
              <a:rPr sz="2000" i="1" smtClean="0"/>
              <a:t>GNU</a:t>
            </a:r>
            <a:r>
              <a:rPr sz="2000" smtClean="0"/>
              <a:t> (GNU´s not Unix) que tinha a pretensão de criar um sistema operacional do tipo Unix gratuito </a:t>
            </a:r>
          </a:p>
          <a:p>
            <a:pPr eaLnBrk="1" hangingPunct="1">
              <a:buFont typeface="Wingdings 2" pitchFamily="18" charset="2"/>
              <a:buNone/>
            </a:pPr>
            <a:endParaRPr sz="2000" smtClean="0"/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Em 5 de outubro de 1991, Linus Torvalds anuncia a primeira versão oficial do Linux.</a:t>
            </a:r>
          </a:p>
          <a:p>
            <a:pPr eaLnBrk="1" hangingPunct="1">
              <a:buFont typeface="Wingdings 2" pitchFamily="18" charset="2"/>
              <a:buNone/>
            </a:pPr>
            <a:endParaRPr sz="2000" smtClean="0"/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Em 5 de outubro de 1992, Linus Torvalds anuncia a primeira versão oficial do Linux.</a:t>
            </a:r>
            <a:r>
              <a:rPr smtClean="0"/>
              <a:t>  </a:t>
            </a:r>
            <a:r>
              <a:rPr sz="2000" smtClean="0"/>
              <a:t>  </a:t>
            </a:r>
            <a:endParaRPr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 Instalando o servidor apache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Em nossa instalação o servidor apache já foi instalado. Não precisaremos fazer a instalação.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Caso necessário faça instalação via apt.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Atualizando base da dados do apt :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# apt-get update</a:t>
            </a:r>
          </a:p>
          <a:p>
            <a:pPr>
              <a:buFont typeface="Wingdings 2" pitchFamily="18" charset="2"/>
              <a:buNone/>
            </a:pPr>
            <a:r>
              <a:rPr sz="2000" b="1" smtClean="0"/>
              <a:t>	</a:t>
            </a:r>
            <a:r>
              <a:rPr sz="2000" smtClean="0"/>
              <a:t>Instalando:</a:t>
            </a:r>
          </a:p>
          <a:p>
            <a:pPr>
              <a:buFont typeface="Wingdings 2" pitchFamily="18" charset="2"/>
              <a:buNone/>
            </a:pPr>
            <a:r>
              <a:rPr sz="2000" b="1" smtClean="0"/>
              <a:t>	# apt-get install apache2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Configurando: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b="1" smtClean="0"/>
              <a:t># mcedit /etc/apache2/apache2.conf</a:t>
            </a:r>
            <a:r>
              <a:rPr sz="2000" smtClean="0"/>
              <a:t>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O apache2.conf é o arquivo de configuração do servidor. 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Neste arquivo os itens mais interessantes a se definir são os números de servidores disponíveis para atender as requisições, além do número de requisições a serem atendidas por segundo.</a:t>
            </a:r>
          </a:p>
          <a:p>
            <a:pPr eaLnBrk="1" hangingPunct="1">
              <a:buFont typeface="Wingdings 2" pitchFamily="18" charset="2"/>
              <a:buNone/>
            </a:pPr>
            <a:endParaRPr sz="2000" b="1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Configurando: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Definição de número máximo e mínimo de servidores, servidores a serem iniciados no boot e número máximo de clientes atendidos por segundo.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MinSpareServers 3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MaxSpareServers 6</a:t>
            </a:r>
            <a:br>
              <a:rPr sz="2000" smtClean="0"/>
            </a:br>
            <a:r>
              <a:rPr sz="2000" smtClean="0"/>
              <a:t>StartServers 2 </a:t>
            </a:r>
            <a:br>
              <a:rPr sz="2000" smtClean="0"/>
            </a:br>
            <a:r>
              <a:rPr sz="2000" smtClean="0"/>
              <a:t>MaxClients 180</a:t>
            </a:r>
            <a:endParaRPr sz="2000" b="1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Configurando: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Um ponto importante é verificar o arquivo que define a porta do servidor: 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# mcedit </a:t>
            </a:r>
            <a:r>
              <a:rPr sz="2000" i="1" smtClean="0"/>
              <a:t>/etc/apache2/ports.conf</a:t>
            </a:r>
            <a:r>
              <a:rPr sz="2000" smtClean="0"/>
              <a:t> </a:t>
            </a:r>
            <a:br>
              <a:rPr sz="2000" smtClean="0"/>
            </a:b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Verifique a linha: listen 80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Esta linha indica que a porta 80 é a porta que o servidor está atendendo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Configurando: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Reinicialize o </a:t>
            </a:r>
            <a:r>
              <a:rPr sz="2000" i="1" smtClean="0"/>
              <a:t>Apache2</a:t>
            </a:r>
            <a:r>
              <a:rPr sz="2000" smtClean="0"/>
              <a:t>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b="1" smtClean="0"/>
              <a:t># /etc/init.d/apache2 restart</a:t>
            </a:r>
            <a:r>
              <a:rPr sz="2000" smtClean="0"/>
              <a:t>  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 partir deste ponto as novas configurações já tem efeito.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Configurando: </a:t>
            </a:r>
            <a:br>
              <a:rPr sz="2000" smtClean="0"/>
            </a:br>
            <a:r>
              <a:rPr sz="2000" smtClean="0"/>
              <a:t>Domínios virtuais: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Os arquivos envolvidos na configuração de domínios são: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sites disponíveis: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	</a:t>
            </a:r>
            <a:r>
              <a:rPr sz="2000" b="1" smtClean="0"/>
              <a:t>/etc/apache2/sites-avaliable/default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Sites ativos: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	</a:t>
            </a:r>
            <a:r>
              <a:rPr sz="2000" b="1" smtClean="0"/>
              <a:t>/etc/apache2/sites-enable/000-default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Onde  000-default é um link simbólico para default.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sz="2000" smtClean="0"/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755650" y="2205038"/>
            <a:ext cx="33845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300">
                <a:latin typeface="Gill Sans MT"/>
              </a:rPr>
              <a:t>	Domínios virtuais: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300">
              <a:latin typeface="Gill Sans MT"/>
            </a:endParaRP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300">
                <a:latin typeface="Gill Sans MT"/>
              </a:rPr>
              <a:t>	Exemplo de arquivo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300">
                <a:latin typeface="Gill Sans MT"/>
              </a:rPr>
              <a:t>	default:</a:t>
            </a: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300">
              <a:latin typeface="Gill Sans MT"/>
            </a:endParaRP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pt-BR" sz="2300">
              <a:latin typeface="Gill Sans MT"/>
            </a:endParaRPr>
          </a:p>
          <a:p>
            <a:pPr marL="365125" indent="-282575" algn="just" eaLnBrk="0" hangingPunct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pt-BR" sz="2700">
                <a:latin typeface="Gill Sans MT"/>
              </a:rPr>
              <a:t>	</a:t>
            </a:r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060575"/>
            <a:ext cx="48021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400" smtClean="0"/>
              <a:t>Configurando: </a:t>
            </a:r>
            <a:br>
              <a:rPr sz="2400" smtClean="0"/>
            </a:br>
            <a:r>
              <a:rPr sz="2400" smtClean="0"/>
              <a:t>Dominios virtuais:</a:t>
            </a:r>
          </a:p>
          <a:p>
            <a:pPr algn="just">
              <a:buFont typeface="Wingdings 2" pitchFamily="18" charset="2"/>
              <a:buNone/>
            </a:pPr>
            <a:endParaRPr sz="2400" smtClean="0"/>
          </a:p>
          <a:p>
            <a:pPr>
              <a:buFont typeface="Wingdings 2" pitchFamily="18" charset="2"/>
              <a:buNone/>
            </a:pPr>
            <a:r>
              <a:rPr sz="2400" smtClean="0"/>
              <a:t>	Cadastre o IP que será utilizado pelo domínio que está sendo configurado.</a:t>
            </a:r>
          </a:p>
          <a:p>
            <a:pPr>
              <a:buFont typeface="Wingdings 2" pitchFamily="18" charset="2"/>
              <a:buNone/>
            </a:pPr>
            <a:endParaRPr sz="2400" smtClean="0"/>
          </a:p>
          <a:p>
            <a:pPr>
              <a:buFont typeface="Wingdings 2" pitchFamily="18" charset="2"/>
              <a:buNone/>
            </a:pPr>
            <a:r>
              <a:rPr sz="2400" smtClean="0"/>
              <a:t>	# mcedit apache2.conf</a:t>
            </a:r>
          </a:p>
          <a:p>
            <a:pPr>
              <a:buFont typeface="Wingdings 2" pitchFamily="18" charset="2"/>
              <a:buNone/>
            </a:pPr>
            <a:r>
              <a:rPr sz="2400" smtClean="0"/>
              <a:t>	NameVirtualHost &lt;n. ip&gt;:80 </a:t>
            </a:r>
          </a:p>
          <a:p>
            <a:pPr>
              <a:buFont typeface="Wingdings 2" pitchFamily="18" charset="2"/>
              <a:buNone/>
            </a:pPr>
            <a:endParaRPr sz="24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Web: apache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400" smtClean="0"/>
              <a:t>Configurando: </a:t>
            </a:r>
            <a:br>
              <a:rPr sz="2400" smtClean="0"/>
            </a:br>
            <a:r>
              <a:rPr sz="2000" smtClean="0"/>
              <a:t>Dominios virtuais: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ativando o dominio: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# a2ensite www.dominio.com.br 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Ativando o apache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#service apache restart</a:t>
            </a:r>
            <a:endParaRPr sz="24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algn="just" eaLnBrk="1" hangingPunct="1">
              <a:buFont typeface="Wingdings 2" pitchFamily="18" charset="2"/>
              <a:buNone/>
            </a:pPr>
            <a:r>
              <a:rPr sz="3100" smtClean="0"/>
              <a:t>	O objetivo principal de um servidor proxy é possibilitar que máquinas de uma rede privada possam acessar uma rede pública, como a Internet, sem que para isto tenham uma ligação direta com esta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tx2">
                    <a:satMod val="130000"/>
                  </a:schemeClr>
                </a:solidFill>
              </a:rPr>
              <a:t>Introdução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Distribuições</a:t>
            </a:r>
          </a:p>
          <a:p>
            <a:pPr eaLnBrk="1" hangingPunct="1"/>
            <a:endParaRPr smtClean="0"/>
          </a:p>
          <a:p>
            <a:pPr eaLnBrk="1" hangingPunct="1"/>
            <a:endParaRPr smtClean="0"/>
          </a:p>
          <a:p>
            <a:pPr eaLnBrk="1" hangingPunct="1"/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33600"/>
            <a:ext cx="70199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algn="just" eaLnBrk="1" hangingPunct="1">
              <a:buFont typeface="Wingdings 2" pitchFamily="18" charset="2"/>
              <a:buNone/>
            </a:pPr>
            <a:r>
              <a:rPr sz="3100" smtClean="0"/>
              <a:t>	</a:t>
            </a:r>
          </a:p>
        </p:txBody>
      </p:sp>
      <p:pic>
        <p:nvPicPr>
          <p:cNvPr id="113667" name="Picture 4" descr="350px-Esquema-proxy-internet_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133600"/>
            <a:ext cx="5832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2555875" y="5734050"/>
            <a:ext cx="461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Esquema de uso de um servidor proxy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Instalação: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Utilizando o apt: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#apt-get update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#apt-install squid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Os pacotes de instalação serão baixados e instalados no sistema</a:t>
            </a:r>
            <a:endParaRPr sz="31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Configuração: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O arquivo de configuração do squid se encontra em: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/etc/squid/squid.conf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Salve o arquivo original:</a:t>
            </a:r>
          </a:p>
          <a:p>
            <a:pPr algn="just">
              <a:buFont typeface="Wingdings 2" pitchFamily="18" charset="2"/>
              <a:buNone/>
            </a:pPr>
            <a:endParaRPr sz="2000" smtClean="0"/>
          </a:p>
          <a:p>
            <a:pPr algn="just">
              <a:buFont typeface="Wingdings 2" pitchFamily="18" charset="2"/>
              <a:buNone/>
            </a:pPr>
            <a:r>
              <a:rPr sz="2000" smtClean="0"/>
              <a:t>	#cd /etc/squid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#cp ./squid.conf ./squid.conf.original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Configuração:</a:t>
            </a:r>
          </a:p>
          <a:p>
            <a:pPr algn="just">
              <a:buFont typeface="Wingdings 2" pitchFamily="18" charset="2"/>
              <a:buNone/>
            </a:pPr>
            <a:endParaRPr sz="2000" b="1" smtClean="0"/>
          </a:p>
          <a:p>
            <a:pPr algn="just">
              <a:buFont typeface="Wingdings 2" pitchFamily="18" charset="2"/>
              <a:buNone/>
            </a:pPr>
            <a:r>
              <a:rPr sz="2000" b="1" smtClean="0"/>
              <a:t>	Parâmetros importantes:</a:t>
            </a:r>
          </a:p>
          <a:p>
            <a:pPr algn="just">
              <a:buFont typeface="Wingdings 2" pitchFamily="18" charset="2"/>
              <a:buNone/>
            </a:pPr>
            <a:endParaRPr sz="2000" b="1" smtClean="0"/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http_port 3128</a:t>
            </a:r>
            <a:r>
              <a:rPr sz="2000" smtClean="0"/>
              <a:t/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Esta opção é utilizada para definir em quais portas o Squid espera por conexões http.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 porta padrão é 3128, mas é possível especificar outra.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76375" y="1196975"/>
            <a:ext cx="7499350" cy="51847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Configuração:</a:t>
            </a:r>
          </a:p>
          <a:p>
            <a:pPr algn="just">
              <a:buFont typeface="Wingdings 2" pitchFamily="18" charset="2"/>
              <a:buNone/>
            </a:pPr>
            <a:r>
              <a:rPr sz="800" b="1" smtClean="0"/>
              <a:t>	</a:t>
            </a:r>
            <a:r>
              <a:rPr sz="1600" b="1" smtClean="0"/>
              <a:t>Parâmetros importantes:</a:t>
            </a:r>
          </a:p>
          <a:p>
            <a:pPr>
              <a:buFont typeface="Wingdings 2" pitchFamily="18" charset="2"/>
              <a:buNone/>
            </a:pPr>
            <a:r>
              <a:rPr sz="1600" smtClean="0"/>
              <a:t>	</a:t>
            </a:r>
            <a:r>
              <a:rPr sz="1600" b="1" smtClean="0"/>
              <a:t>cache_dir ufs /var/spool/squid 100 16 256 </a:t>
            </a:r>
          </a:p>
          <a:p>
            <a:pPr>
              <a:buFont typeface="Wingdings 2" pitchFamily="18" charset="2"/>
              <a:buNone/>
            </a:pPr>
            <a:r>
              <a:rPr sz="1600" smtClean="0"/>
              <a:t>	Define em quais diretórios serão armazenados os objetos.</a:t>
            </a:r>
          </a:p>
          <a:p>
            <a:pPr>
              <a:buFont typeface="Wingdings 2" pitchFamily="18" charset="2"/>
              <a:buNone/>
            </a:pPr>
            <a:r>
              <a:rPr sz="1600" b="1" smtClean="0"/>
              <a:t>	Tipo:</a:t>
            </a:r>
            <a:r>
              <a:rPr sz="1600" smtClean="0"/>
              <a:t> tipo de sistema de armazenamento (ufs) </a:t>
            </a:r>
          </a:p>
          <a:p>
            <a:pPr>
              <a:buFont typeface="Wingdings 2" pitchFamily="18" charset="2"/>
              <a:buNone/>
            </a:pPr>
            <a:r>
              <a:rPr sz="1600" smtClean="0"/>
              <a:t>	</a:t>
            </a:r>
            <a:r>
              <a:rPr sz="1600" b="1" smtClean="0"/>
              <a:t>Diretório:</a:t>
            </a:r>
            <a:r>
              <a:rPr sz="1600" smtClean="0"/>
              <a:t> diretório do arquivo que mantém os metadados dos objetos armazenados no disco. Este arquivo é utilizado para recriar o cache durante a inicialização do Squid. </a:t>
            </a:r>
            <a:br>
              <a:rPr sz="1600" smtClean="0"/>
            </a:br>
            <a:r>
              <a:rPr sz="1600" b="1" smtClean="0"/>
              <a:t>Mbytes</a:t>
            </a:r>
            <a:r>
              <a:rPr sz="1600" smtClean="0"/>
              <a:t>: espaço em disco que deverá ser utilizada sob este diretório. O valor padrão é 100 MB. </a:t>
            </a:r>
          </a:p>
          <a:p>
            <a:pPr>
              <a:buFont typeface="Wingdings 2" pitchFamily="18" charset="2"/>
              <a:buNone/>
            </a:pPr>
            <a:r>
              <a:rPr sz="1600" smtClean="0"/>
              <a:t>	</a:t>
            </a:r>
            <a:r>
              <a:rPr sz="1600" b="1" smtClean="0"/>
              <a:t>Nível-1 e Nível-2</a:t>
            </a:r>
            <a:r>
              <a:rPr sz="1600" smtClean="0"/>
              <a:t> :número de diretórios de primeiro e segundo nível a serem criados. Os valores padrão são 16 e 256. 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76375" y="1196975"/>
            <a:ext cx="7499350" cy="51847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Configuração:</a:t>
            </a:r>
          </a:p>
          <a:p>
            <a:pPr algn="just">
              <a:buFont typeface="Wingdings 2" pitchFamily="18" charset="2"/>
              <a:buNone/>
            </a:pPr>
            <a:r>
              <a:rPr sz="800" b="1" smtClean="0"/>
              <a:t>	</a:t>
            </a:r>
            <a:r>
              <a:rPr sz="2000" b="1" smtClean="0"/>
              <a:t>Parâmetros importantes:</a:t>
            </a:r>
          </a:p>
          <a:p>
            <a:pPr algn="just">
              <a:buFont typeface="Wingdings 2" pitchFamily="18" charset="2"/>
              <a:buNone/>
            </a:pPr>
            <a:endParaRPr sz="2000" b="1" smtClean="0"/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cache_mem 8MB</a:t>
            </a:r>
            <a:r>
              <a:rPr sz="2000" smtClean="0"/>
              <a:t>  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O Squid utiliza muita memória por razões de desempenho. O proxy armazena em memória os objetos mais acessados.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Esse parâmetro não é o total de memória que o Squid usa, ele apenas põe um limite na área de armazenamento de objetos.</a:t>
            </a:r>
            <a:r>
              <a:rPr smtClean="0"/>
              <a:t> </a:t>
            </a:r>
            <a:endParaRPr sz="16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76375" y="1196975"/>
            <a:ext cx="7499350" cy="51847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Configuração:</a:t>
            </a:r>
          </a:p>
          <a:p>
            <a:pPr algn="just">
              <a:buFont typeface="Wingdings 2" pitchFamily="18" charset="2"/>
              <a:buNone/>
            </a:pPr>
            <a:r>
              <a:rPr sz="800" b="1" smtClean="0"/>
              <a:t>	</a:t>
            </a:r>
            <a:r>
              <a:rPr sz="2000" b="1" smtClean="0"/>
              <a:t>Parâmetros importantes:</a:t>
            </a:r>
          </a:p>
          <a:p>
            <a:pPr algn="just">
              <a:buFont typeface="Wingdings 2" pitchFamily="18" charset="2"/>
              <a:buNone/>
            </a:pPr>
            <a:endParaRPr sz="2000" b="1" smtClean="0"/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000" b="1" smtClean="0"/>
              <a:t>cache_mem 8MB</a:t>
            </a:r>
            <a:r>
              <a:rPr sz="2000" smtClean="0"/>
              <a:t>  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O Squid utiliza muita memória por razões de desempenho. O proxy armazena em memória os objetos mais acessados.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Esse parâmetro não é o total de memória que o Squid usa, ele apenas põe um limite na área de armazenamento de objetos.</a:t>
            </a:r>
            <a:r>
              <a:rPr smtClean="0"/>
              <a:t> </a:t>
            </a:r>
            <a:endParaRPr sz="160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76375" y="1196975"/>
            <a:ext cx="7499350" cy="51847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2400" b="1" smtClean="0"/>
              <a:t>Controles de acesso:</a:t>
            </a:r>
          </a:p>
          <a:p>
            <a:pPr>
              <a:buFont typeface="Wingdings 2" pitchFamily="18" charset="2"/>
              <a:buNone/>
            </a:pPr>
            <a:endParaRPr sz="2400" b="1" smtClean="0"/>
          </a:p>
          <a:p>
            <a:pPr algn="just">
              <a:buFont typeface="Wingdings 2" pitchFamily="18" charset="2"/>
              <a:buNone/>
            </a:pPr>
            <a:r>
              <a:rPr sz="2400" smtClean="0"/>
              <a:t>	O controle de acesso do </a:t>
            </a:r>
            <a:r>
              <a:rPr sz="2400" i="1" smtClean="0"/>
              <a:t>Squid</a:t>
            </a:r>
            <a:r>
              <a:rPr sz="2400" smtClean="0"/>
              <a:t> tem recursos suficientes para definir com precisão quais tipos de serviços podem ser acessados por quais máquinas e em quais horários. </a:t>
            </a:r>
          </a:p>
          <a:p>
            <a:pPr algn="just">
              <a:buFont typeface="Wingdings 2" pitchFamily="18" charset="2"/>
              <a:buNone/>
            </a:pPr>
            <a:endParaRPr sz="2400" smtClean="0"/>
          </a:p>
          <a:p>
            <a:pPr algn="just">
              <a:buFont typeface="Wingdings 2" pitchFamily="18" charset="2"/>
              <a:buNone/>
            </a:pPr>
            <a:r>
              <a:rPr sz="2400" smtClean="0"/>
              <a:t>	As regras da lista de controle de acesso (</a:t>
            </a:r>
            <a:r>
              <a:rPr sz="2400" i="1" smtClean="0"/>
              <a:t>Access Control List</a:t>
            </a:r>
            <a:r>
              <a:rPr sz="2400" smtClean="0"/>
              <a:t> ou simplesmente ACLs) tem uma sintaxe bastante simples e são incluídas no arquivo </a:t>
            </a:r>
            <a:r>
              <a:rPr sz="2400" i="1" smtClean="0"/>
              <a:t>squid.conf</a:t>
            </a:r>
            <a:r>
              <a:rPr sz="2400" smtClean="0"/>
              <a:t>. 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187450" y="1196975"/>
            <a:ext cx="7788275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1200" b="1" smtClean="0"/>
              <a:t>Controles de acesso:</a:t>
            </a:r>
          </a:p>
          <a:p>
            <a:pPr>
              <a:buFont typeface="Wingdings 2" pitchFamily="18" charset="2"/>
              <a:buNone/>
            </a:pPr>
            <a:r>
              <a:rPr sz="1200" smtClean="0"/>
              <a:t>Tipos de elementos de ACL:</a:t>
            </a:r>
          </a:p>
          <a:p>
            <a:r>
              <a:rPr sz="1400" smtClean="0"/>
              <a:t>src: endereço IP de origem (cliente);</a:t>
            </a:r>
          </a:p>
          <a:p>
            <a:r>
              <a:rPr sz="1400" smtClean="0"/>
              <a:t>dst: endereço IP de destino (servidor);</a:t>
            </a:r>
          </a:p>
          <a:p>
            <a:r>
              <a:rPr sz="1400" smtClean="0"/>
              <a:t>srcdomain: um domínio de origem (cliente);</a:t>
            </a:r>
          </a:p>
          <a:p>
            <a:r>
              <a:rPr sz="1400" smtClean="0"/>
              <a:t>dstdomain: um domínio de destino (servidor);</a:t>
            </a:r>
          </a:p>
          <a:p>
            <a:r>
              <a:rPr sz="1400" smtClean="0"/>
              <a:t>srcdom_regex: padrão de texto, ou expressão regular, que conste no conteúdo da origem (cliente);</a:t>
            </a:r>
          </a:p>
          <a:p>
            <a:r>
              <a:rPr sz="1400" smtClean="0"/>
              <a:t>dstdom_regex: padrão de texto, ou expressão regular, que conste no conteúdo do destino (servidor);</a:t>
            </a:r>
          </a:p>
          <a:p>
            <a:r>
              <a:rPr sz="1400" smtClean="0"/>
              <a:t>time: hora do dia e dia da semana;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187450" y="1196975"/>
            <a:ext cx="7788275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Proxy/cache: squid</a:t>
            </a:r>
          </a:p>
          <a:p>
            <a:pPr eaLnBrk="1" hangingPunct="1"/>
            <a:r>
              <a:rPr sz="1200" b="1" smtClean="0"/>
              <a:t>Controles de acesso:</a:t>
            </a:r>
          </a:p>
          <a:p>
            <a:pPr>
              <a:buFont typeface="Wingdings 2" pitchFamily="18" charset="2"/>
              <a:buNone/>
            </a:pPr>
            <a:endParaRPr sz="1200" b="1" smtClean="0"/>
          </a:p>
          <a:p>
            <a:pPr>
              <a:buFont typeface="Wingdings 2" pitchFamily="18" charset="2"/>
              <a:buNone/>
            </a:pPr>
            <a:r>
              <a:rPr sz="1200" smtClean="0"/>
              <a:t>Tipos de elementos de ACL:</a:t>
            </a:r>
          </a:p>
          <a:p>
            <a:r>
              <a:rPr sz="1200" smtClean="0"/>
              <a:t>url_regex: comparação de URL baseada em expressão regular;</a:t>
            </a:r>
          </a:p>
          <a:p>
            <a:r>
              <a:rPr sz="1200" smtClean="0"/>
              <a:t>port: número da porta do destino (servidor);</a:t>
            </a:r>
          </a:p>
          <a:p>
            <a:r>
              <a:rPr sz="1200" smtClean="0"/>
              <a:t>proto: protocolo de transferência (http, ftp, etc);</a:t>
            </a:r>
          </a:p>
          <a:p>
            <a:r>
              <a:rPr sz="1200" smtClean="0"/>
              <a:t>method: método http de requisição (get, post, etc);</a:t>
            </a:r>
          </a:p>
          <a:p>
            <a:r>
              <a:rPr sz="1200" smtClean="0"/>
              <a:t>proxy_auth: autenticação do usuário via um processo externo;</a:t>
            </a:r>
          </a:p>
          <a:p>
            <a:r>
              <a:rPr sz="1200" smtClean="0"/>
              <a:t>proxy_auth_regex: expressão regular que consta em uma autenticação de usuário via um processo externo;</a:t>
            </a:r>
          </a:p>
          <a:p>
            <a:r>
              <a:rPr sz="1200" smtClean="0"/>
              <a:t>maxconn: um número máximo de conexões de um mesmo endereço IP de cliente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tx2">
                    <a:satMod val="130000"/>
                  </a:schemeClr>
                </a:solidFill>
              </a:rPr>
              <a:t>Introdução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Termos de licenciamento</a:t>
            </a:r>
          </a:p>
          <a:p>
            <a:pPr eaLnBrk="1" hangingPunct="1"/>
            <a:endParaRPr smtClean="0"/>
          </a:p>
          <a:p>
            <a:pPr eaLnBrk="1" hangingPunct="1"/>
            <a:endParaRPr smtClean="0"/>
          </a:p>
          <a:p>
            <a:pPr eaLnBrk="1" hangingPunct="1"/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420938"/>
            <a:ext cx="71342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Proxy/cache: squid</a:t>
            </a:r>
          </a:p>
          <a:p>
            <a:pPr>
              <a:buFont typeface="Wingdings 2" pitchFamily="18" charset="2"/>
              <a:buNone/>
            </a:pPr>
            <a:r>
              <a:rPr sz="1200" b="1" smtClean="0"/>
              <a:t>Listas de acesso:</a:t>
            </a:r>
          </a:p>
          <a:p>
            <a:r>
              <a:rPr sz="1200" smtClean="0"/>
              <a:t>http_access: permite clientes http (browsers) acessarem a porta http. Esta ACL é a primária;</a:t>
            </a:r>
          </a:p>
          <a:p>
            <a:r>
              <a:rPr sz="1200" smtClean="0"/>
              <a:t>icp_access: permite caches "vizinhos" fazerem requisições ao seu cache através do protocolo ICP;</a:t>
            </a:r>
          </a:p>
          <a:p>
            <a:r>
              <a:rPr sz="1200" smtClean="0"/>
              <a:t>miss_access: permite a alguns clientes fazerem encaminhamento (forward) através de seu cache;</a:t>
            </a:r>
          </a:p>
          <a:p>
            <a:r>
              <a:rPr sz="1200" smtClean="0"/>
              <a:t>no_cache: define respostas que não deverão ser armazenadas no cache;</a:t>
            </a:r>
          </a:p>
          <a:p>
            <a:r>
              <a:rPr sz="1200" smtClean="0"/>
              <a:t>always_direct; controla quais requisições deverão ser sempre encaminhadas diretamente aos servidores de origem;</a:t>
            </a:r>
          </a:p>
          <a:p>
            <a:r>
              <a:rPr sz="1200" smtClean="0"/>
              <a:t>never_direct: controla quais requisições nunca deverão ser sempre encaminhadas diretamente aos servidores de origem;</a:t>
            </a:r>
          </a:p>
          <a:p>
            <a:r>
              <a:rPr sz="1200" smtClean="0"/>
              <a:t>snmp_access: controla acesso ao agente SNMP do squid;</a:t>
            </a:r>
          </a:p>
          <a:p>
            <a:r>
              <a:rPr sz="1200" smtClean="0"/>
              <a:t>cache_peer_access: controla quais requisições poderão ser encaminhadas a um servidor de cache vizinho.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Proxy/cache: squid</a:t>
            </a:r>
          </a:p>
          <a:p>
            <a:pPr>
              <a:buFont typeface="Wingdings 2" pitchFamily="18" charset="2"/>
              <a:buNone/>
            </a:pPr>
            <a:r>
              <a:rPr sz="1200" b="1" smtClean="0"/>
              <a:t>Listas de acesso:</a:t>
            </a:r>
          </a:p>
          <a:p>
            <a:r>
              <a:rPr sz="1200" smtClean="0"/>
              <a:t>http_access: permite clientes http (browsers) acessarem a porta http. Esta ACL é a primária;</a:t>
            </a:r>
          </a:p>
          <a:p>
            <a:r>
              <a:rPr sz="1200" smtClean="0"/>
              <a:t>icp_access: permite caches "vizinhos" fazerem requisições ao seu cache através do protocolo ICP;</a:t>
            </a:r>
          </a:p>
          <a:p>
            <a:r>
              <a:rPr sz="1200" smtClean="0"/>
              <a:t>miss_access: permite a alguns clientes fazerem encaminhamento (forward) através de seu cache;</a:t>
            </a:r>
          </a:p>
          <a:p>
            <a:r>
              <a:rPr sz="1200" smtClean="0"/>
              <a:t>no_cache: define respostas que não deverão ser armazenadas no cache;</a:t>
            </a:r>
          </a:p>
          <a:p>
            <a:r>
              <a:rPr sz="1200" smtClean="0"/>
              <a:t>always_direct; controla quais requisições deverão ser sempre encaminhadas diretamente aos servidores de origem;</a:t>
            </a:r>
          </a:p>
          <a:p>
            <a:r>
              <a:rPr sz="1200" smtClean="0"/>
              <a:t>never_direct: controla quais requisições nunca deverão ser sempre encaminhadas diretamente aos servidores de origem;</a:t>
            </a:r>
          </a:p>
          <a:p>
            <a:r>
              <a:rPr sz="1200" smtClean="0"/>
              <a:t>snmp_access: controla acesso ao agente SNMP do squid;</a:t>
            </a:r>
          </a:p>
          <a:p>
            <a:r>
              <a:rPr sz="1200" smtClean="0"/>
              <a:t>cache_peer_access: controla quais requisições poderão ser encaminhadas a um servidor de cache vizinho.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Proxy/cache: squid</a:t>
            </a:r>
          </a:p>
          <a:p>
            <a:pPr>
              <a:buFont typeface="Wingdings 2" pitchFamily="18" charset="2"/>
              <a:buNone/>
            </a:pPr>
            <a:r>
              <a:rPr sz="1400" b="1" smtClean="0"/>
              <a:t>Listas de acesso:</a:t>
            </a:r>
          </a:p>
          <a:p>
            <a:pPr>
              <a:buFont typeface="Wingdings 2" pitchFamily="18" charset="2"/>
              <a:buNone/>
            </a:pPr>
            <a:endParaRPr sz="1400" b="1" smtClean="0"/>
          </a:p>
          <a:p>
            <a:pPr>
              <a:buFont typeface="Wingdings 2" pitchFamily="18" charset="2"/>
              <a:buNone/>
            </a:pPr>
            <a:r>
              <a:rPr sz="1800" smtClean="0"/>
              <a:t>Uma regra de lista de acesso consiste da palavra allow (permitir) ou deny (negar), seguido de uma lista de nomes de elementos ACL. </a:t>
            </a:r>
            <a:endParaRPr sz="1800" b="1" smtClean="0"/>
          </a:p>
          <a:p>
            <a:pPr>
              <a:buFont typeface="Wingdings 2" pitchFamily="18" charset="2"/>
              <a:buNone/>
            </a:pPr>
            <a:r>
              <a:rPr sz="1800" smtClean="0"/>
              <a:t>Uma lista de acesso consiste em uma ou mais regras de acesso. </a:t>
            </a:r>
            <a:endParaRPr sz="1800" b="1" smtClean="0"/>
          </a:p>
          <a:p>
            <a:pPr>
              <a:buFont typeface="Wingdings 2" pitchFamily="18" charset="2"/>
              <a:buNone/>
            </a:pPr>
            <a:r>
              <a:rPr sz="1800" smtClean="0"/>
              <a:t>As listas de acesso são verificadas na mesma ordem em que foram escritas. A pesquisa na lista termina assim que uma requisição satisfazer uma regra. </a:t>
            </a:r>
            <a:endParaRPr sz="1800" b="1" smtClean="0"/>
          </a:p>
          <a:p>
            <a:pPr>
              <a:buFont typeface="Wingdings 2" pitchFamily="18" charset="2"/>
              <a:buNone/>
            </a:pPr>
            <a:r>
              <a:rPr sz="1800" smtClean="0"/>
              <a:t>Se uma regra possuir múltiplos elementos de ACL, esta usará o operador lógico AND. Em outras palavras, todos os elementos de uma regra precisarão ser validos para que esta regra seja válida.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z="2400" smtClean="0"/>
          </a:p>
          <a:p>
            <a:pPr eaLnBrk="1" hangingPunct="1">
              <a:buFont typeface="Wingdings 2" pitchFamily="18" charset="2"/>
              <a:buNone/>
            </a:pPr>
            <a:r>
              <a:rPr sz="2400" smtClean="0"/>
              <a:t>Exemplos práticos: </a:t>
            </a:r>
            <a:br>
              <a:rPr sz="2400" smtClean="0"/>
            </a:br>
            <a:r>
              <a:rPr sz="2400" smtClean="0"/>
              <a:t/>
            </a:r>
            <a:br>
              <a:rPr sz="2400" smtClean="0"/>
            </a:br>
            <a:r>
              <a:rPr sz="2400" smtClean="0"/>
              <a:t>Se você quiser impedir que qualquer usuário acesse paginas que contenham a palavra "cracker" na URL, acrescente as seguintes linhas no seu </a:t>
            </a:r>
            <a:r>
              <a:rPr sz="2400" i="1" smtClean="0"/>
              <a:t>squid.conf</a:t>
            </a:r>
            <a:r>
              <a:rPr sz="2400" smtClean="0"/>
              <a:t>: </a:t>
            </a:r>
            <a:br>
              <a:rPr sz="2400" smtClean="0"/>
            </a:br>
            <a:r>
              <a:rPr sz="2400" smtClean="0"/>
              <a:t/>
            </a:r>
            <a:br>
              <a:rPr sz="2400" smtClean="0"/>
            </a:br>
            <a:endParaRPr sz="2400" smtClean="0"/>
          </a:p>
          <a:p>
            <a:pPr>
              <a:buFont typeface="Wingdings 2" pitchFamily="18" charset="2"/>
              <a:buNone/>
            </a:pPr>
            <a:r>
              <a:rPr sz="2400" smtClean="0"/>
              <a:t>	acl proibir_cracker url_regex cracker</a:t>
            </a:r>
            <a:br>
              <a:rPr sz="2400" smtClean="0"/>
            </a:br>
            <a:r>
              <a:rPr sz="2400" smtClean="0"/>
              <a:t>http_access deny proibir_cracker</a:t>
            </a:r>
            <a:r>
              <a:rPr smtClean="0"/>
              <a:t>  </a:t>
            </a:r>
          </a:p>
          <a:p>
            <a:pPr>
              <a:buFont typeface="Wingdings 2" pitchFamily="18" charset="2"/>
              <a:buNone/>
            </a:pPr>
            <a:endParaRPr sz="18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z="2400" smtClean="0"/>
          </a:p>
          <a:p>
            <a:r>
              <a:rPr sz="2000" smtClean="0"/>
              <a:t>Exemplos práticos: </a:t>
            </a:r>
          </a:p>
          <a:p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Usuário da máquina cujo IP é 10.0.0.95 ocupando muito a sua rede com transferência de arquivos de música em formato MP3.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Para bloquear este usuário especifico, use a regra como a de baixo: </a:t>
            </a:r>
            <a:br>
              <a:rPr sz="2000" smtClean="0"/>
            </a:b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acl mp3 url_regex mp3</a:t>
            </a:r>
            <a:br>
              <a:rPr sz="2000" smtClean="0"/>
            </a:br>
            <a:r>
              <a:rPr sz="2000" smtClean="0"/>
              <a:t>acl usr_ofensor src 10.0.0.95/255.255.255.255</a:t>
            </a:r>
            <a:br>
              <a:rPr sz="2000" smtClean="0"/>
            </a:br>
            <a:r>
              <a:rPr sz="2000" smtClean="0"/>
              <a:t>http_access deny usr_ofensor mp3</a:t>
            </a:r>
            <a:r>
              <a:rPr smtClean="0"/>
              <a:t> </a:t>
            </a:r>
          </a:p>
          <a:p>
            <a:pPr>
              <a:buFont typeface="Wingdings 2" pitchFamily="18" charset="2"/>
              <a:buNone/>
            </a:pPr>
            <a:endParaRPr sz="180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z="2400" smtClean="0"/>
          </a:p>
          <a:p>
            <a:r>
              <a:rPr sz="2000" smtClean="0"/>
              <a:t>Exemplos práticos: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proibir todos os usuários de acessarem um determinado site: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acl site_proibido dstdomain .orkut.com</a:t>
            </a:r>
            <a:br>
              <a:rPr sz="2000" smtClean="0"/>
            </a:br>
            <a:r>
              <a:rPr sz="2000" smtClean="0"/>
              <a:t>http_access deny all site_proibido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z="2400" smtClean="0"/>
          </a:p>
          <a:p>
            <a:r>
              <a:rPr sz="2000" smtClean="0"/>
              <a:t>Exemplos práticos: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Também é possível permitir ou proibir o acesso em determinados dias e horários: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acl tempo_proibido time MTWHF 15:00-16:00</a:t>
            </a:r>
            <a:br>
              <a:rPr sz="2000" smtClean="0"/>
            </a:br>
            <a:r>
              <a:rPr sz="2000" smtClean="0"/>
              <a:t>acl usr_ofensor src 10.0.0.95/255.255.255.255</a:t>
            </a:r>
            <a:br>
              <a:rPr sz="2000" smtClean="0"/>
            </a:br>
            <a:r>
              <a:rPr sz="2000" smtClean="0"/>
              <a:t>http_access deny usr_ofensor tempo_proibido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z="2400" smtClean="0"/>
          </a:p>
          <a:p>
            <a:r>
              <a:rPr sz="2000" smtClean="0"/>
              <a:t>Exemplos práticos: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Existem casos que uma empresa gostaria de liberar o acesso a internet apenas durante o horário de almoço. Para isso, a seguinte regra poderia ser aplicada: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acl funcionários src 10.0.0.0/0</a:t>
            </a:r>
            <a:br>
              <a:rPr sz="2000" smtClean="0"/>
            </a:br>
            <a:r>
              <a:rPr sz="2000" smtClean="0"/>
              <a:t>acl acesso_almoco time MTWHF 12:00-13:00</a:t>
            </a:r>
            <a:br>
              <a:rPr sz="2000" smtClean="0"/>
            </a:br>
            <a:r>
              <a:rPr sz="2000" smtClean="0"/>
              <a:t>http_access allow funcionários acesso_almoco</a:t>
            </a:r>
            <a:br>
              <a:rPr sz="2000" smtClean="0"/>
            </a:br>
            <a:r>
              <a:rPr sz="2000" smtClean="0"/>
              <a:t>http_access deny funcionários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r>
              <a:rPr sz="2000" smtClean="0"/>
              <a:t>Exemplos práticos: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Dependendo do número de domínios ou de palavras-chave listadas em ACLs é aconselhável construir uma lista em um arquivo separado e indicá-lo no squid.conf. O arquivo com uma lista de domínios ou de expressões regulares a serem bloqueadas deve conter uma entrada por linha, como no exemplo: 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	Orkut</a:t>
            </a:r>
            <a:br>
              <a:rPr sz="2000" smtClean="0"/>
            </a:br>
            <a:r>
              <a:rPr sz="2000" smtClean="0"/>
              <a:t>	Playboy</a:t>
            </a:r>
            <a:br>
              <a:rPr sz="2000" smtClean="0"/>
            </a:br>
            <a:r>
              <a:rPr sz="2000" smtClean="0"/>
              <a:t>	Sexo</a:t>
            </a:r>
            <a:br>
              <a:rPr sz="2000" smtClean="0"/>
            </a:br>
            <a:r>
              <a:rPr sz="2000" smtClean="0"/>
              <a:t>	Blog</a:t>
            </a:r>
            <a:br>
              <a:rPr sz="2000" smtClean="0"/>
            </a:br>
            <a:r>
              <a:rPr sz="2000" smtClean="0"/>
              <a:t>	Facebook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r>
              <a:rPr sz="2000" smtClean="0"/>
              <a:t>Exemplos práticos: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Caso o arquivo seja “/etc/squid/sites_proibidos”, por exemplo podemos indicá-lo no arquivo de configuração do squid da seguinte maneira: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acl funcionarios src 10.0.0.0/0</a:t>
            </a:r>
            <a:br>
              <a:rPr sz="2000" smtClean="0"/>
            </a:br>
            <a:r>
              <a:rPr sz="2000" smtClean="0"/>
              <a:t>acl proibidos url_regex "/etc/squid/sites_proibidos" </a:t>
            </a:r>
            <a:br>
              <a:rPr sz="2000" smtClean="0"/>
            </a:br>
            <a:r>
              <a:rPr sz="2000" smtClean="0"/>
              <a:t>http_access deny funcionarios proibidos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tx2">
                    <a:satMod val="130000"/>
                  </a:schemeClr>
                </a:solidFill>
              </a:rPr>
              <a:t>Introdução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eaLnBrk="1" hangingPunct="1"/>
            <a:r>
              <a:rPr sz="2000" smtClean="0"/>
              <a:t>Versão a ser instalada:</a:t>
            </a:r>
          </a:p>
          <a:p>
            <a:pPr marL="742950" lvl="1" indent="-285750" eaLnBrk="1" hangingPunct="1"/>
            <a:r>
              <a:rPr sz="2000" smtClean="0"/>
              <a:t>Debian 6.0 “squeeze”</a:t>
            </a:r>
            <a:endParaRPr sz="1800" smtClean="0"/>
          </a:p>
          <a:p>
            <a:pPr eaLnBrk="1" hangingPunct="1"/>
            <a:r>
              <a:rPr sz="2000" smtClean="0"/>
              <a:t>Mídia de instalação</a:t>
            </a:r>
          </a:p>
          <a:p>
            <a:pPr marL="742950" lvl="1" indent="-285750" eaLnBrk="1" hangingPunct="1"/>
            <a:r>
              <a:rPr sz="2000" smtClean="0"/>
              <a:t>Imagem ISO</a:t>
            </a:r>
            <a:endParaRPr sz="1800" smtClean="0"/>
          </a:p>
          <a:p>
            <a:pPr eaLnBrk="1" hangingPunct="1"/>
            <a:r>
              <a:rPr sz="2000" smtClean="0"/>
              <a:t>Ambiente de máquina virtual</a:t>
            </a:r>
          </a:p>
          <a:p>
            <a:pPr marL="742950" lvl="1" indent="-285750" eaLnBrk="1" hangingPunct="1"/>
            <a:r>
              <a:rPr sz="2000" smtClean="0"/>
              <a:t>Vmware player (gratuito)</a:t>
            </a:r>
            <a:endParaRPr sz="1800" smtClean="0"/>
          </a:p>
          <a:p>
            <a:pPr eaLnBrk="1" hangingPunct="1"/>
            <a:r>
              <a:rPr sz="2000" smtClean="0"/>
              <a:t>Ambiente de trabalho</a:t>
            </a:r>
          </a:p>
          <a:p>
            <a:pPr marL="742950" lvl="1" indent="-285750" eaLnBrk="1" hangingPunct="1"/>
            <a:r>
              <a:rPr sz="2000" smtClean="0"/>
              <a:t>Linha de comando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r>
              <a:rPr sz="2000" smtClean="0"/>
              <a:t>Exemplos práticos: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Após incluir todas as regras restritivas, não se deve esqueçer de incluir regras especificando que tudo o que não estiver expressamente proibido deve ser permitido. Na configuração original do squid.conf, as linhas serão como a que segue: </a:t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>acl rede_local src 10.0.0.0/255.0.0.0</a:t>
            </a:r>
            <a:br>
              <a:rPr sz="2000" smtClean="0"/>
            </a:br>
            <a:r>
              <a:rPr sz="2000" smtClean="0"/>
              <a:t>http_access allow all rede_local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/>
            </a:r>
            <a:br>
              <a:rPr sz="2000" smtClean="0"/>
            </a:br>
            <a:r>
              <a:rPr sz="2000" smtClean="0"/>
              <a:t>Note que deve-se definir a "rede_local" como conjunto de endereço IP e máscara que melhor descrevem a sua rede. 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r>
              <a:rPr sz="1800" smtClean="0"/>
              <a:t>Exemplos práticos: </a:t>
            </a:r>
            <a:br>
              <a:rPr sz="1800" smtClean="0"/>
            </a:br>
            <a:r>
              <a:rPr sz="1800" smtClean="0"/>
              <a:t/>
            </a:r>
            <a:br>
              <a:rPr sz="1800" smtClean="0"/>
            </a:br>
            <a:r>
              <a:rPr sz="1800" smtClean="0"/>
              <a:t>Normalmente o arquivo squid.conf virá com linhas como as que seguem: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</a:t>
            </a:r>
            <a:r>
              <a:rPr sz="1800" smtClean="0">
                <a:solidFill>
                  <a:schemeClr val="accent1"/>
                </a:solidFill>
              </a:rPr>
              <a:t>#</a:t>
            </a:r>
            <a:br>
              <a:rPr sz="1800" smtClean="0">
                <a:solidFill>
                  <a:schemeClr val="accent1"/>
                </a:solidFill>
              </a:rPr>
            </a:br>
            <a:r>
              <a:rPr sz="1800" smtClean="0">
                <a:solidFill>
                  <a:schemeClr val="accent1"/>
                </a:solidFill>
              </a:rPr>
              <a:t># INSERT YOUR OWN RULE(S) HERE ALLOW ACCESS FROM YOUR CLIENTS</a:t>
            </a:r>
            <a:br>
              <a:rPr sz="1800" smtClean="0">
                <a:solidFill>
                  <a:schemeClr val="accent1"/>
                </a:solidFill>
              </a:rPr>
            </a:br>
            <a:r>
              <a:rPr sz="1800" smtClean="0">
                <a:solidFill>
                  <a:schemeClr val="accent1"/>
                </a:solidFill>
              </a:rPr>
              <a:t>#</a:t>
            </a:r>
            <a:br>
              <a:rPr sz="1800" smtClean="0">
                <a:solidFill>
                  <a:schemeClr val="accent1"/>
                </a:solidFill>
              </a:rPr>
            </a:br>
            <a:r>
              <a:rPr sz="1800" smtClean="0">
                <a:solidFill>
                  <a:schemeClr val="accent1"/>
                </a:solidFill>
              </a:rPr>
              <a:t>http_access deny all</a:t>
            </a:r>
          </a:p>
          <a:p>
            <a:pPr algn="just">
              <a:buFont typeface="Wingdings 2" pitchFamily="18" charset="2"/>
              <a:buNone/>
            </a:pPr>
            <a:r>
              <a:rPr sz="1800" smtClean="0"/>
              <a:t>	</a:t>
            </a:r>
            <a:br>
              <a:rPr sz="1800" smtClean="0"/>
            </a:br>
            <a:r>
              <a:rPr sz="1800" smtClean="0"/>
              <a:t>Ela serve para bloquear o acesso ao Squid até que ele seja configurado, e é interessante deixá-lo como última regra, pois desta forma, se a requisição não satisfazer nenhuma regra o squid irá bloqueá-la. 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r>
              <a:rPr sz="1800" smtClean="0"/>
              <a:t>Exemplos práticos: </a:t>
            </a:r>
            <a:br>
              <a:rPr sz="1800" smtClean="0"/>
            </a:br>
            <a:r>
              <a:rPr sz="1800" smtClean="0"/>
              <a:t/>
            </a:r>
            <a:br>
              <a:rPr sz="1800" smtClean="0"/>
            </a:br>
            <a:r>
              <a:rPr sz="1800" smtClean="0"/>
              <a:t>Normalmente o arquivo squid.conf virá com linhas como as que seguem: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</a:t>
            </a:r>
            <a:r>
              <a:rPr sz="1800" smtClean="0">
                <a:solidFill>
                  <a:schemeClr val="accent1"/>
                </a:solidFill>
              </a:rPr>
              <a:t>#</a:t>
            </a:r>
            <a:br>
              <a:rPr sz="1800" smtClean="0">
                <a:solidFill>
                  <a:schemeClr val="accent1"/>
                </a:solidFill>
              </a:rPr>
            </a:br>
            <a:r>
              <a:rPr sz="1800" smtClean="0">
                <a:solidFill>
                  <a:schemeClr val="accent1"/>
                </a:solidFill>
              </a:rPr>
              <a:t># INSERT YOUR OWN RULE(S) HERE ALLOW ACCESS FROM YOUR CLIENTS</a:t>
            </a:r>
            <a:br>
              <a:rPr sz="1800" smtClean="0">
                <a:solidFill>
                  <a:schemeClr val="accent1"/>
                </a:solidFill>
              </a:rPr>
            </a:br>
            <a:r>
              <a:rPr sz="1800" smtClean="0">
                <a:solidFill>
                  <a:schemeClr val="accent1"/>
                </a:solidFill>
              </a:rPr>
              <a:t>#</a:t>
            </a:r>
            <a:br>
              <a:rPr sz="1800" smtClean="0">
                <a:solidFill>
                  <a:schemeClr val="accent1"/>
                </a:solidFill>
              </a:rPr>
            </a:br>
            <a:r>
              <a:rPr sz="1800" smtClean="0">
                <a:solidFill>
                  <a:schemeClr val="accent1"/>
                </a:solidFill>
              </a:rPr>
              <a:t>http_access deny all</a:t>
            </a:r>
          </a:p>
          <a:p>
            <a:pPr algn="just">
              <a:buFont typeface="Wingdings 2" pitchFamily="18" charset="2"/>
              <a:buNone/>
            </a:pPr>
            <a:r>
              <a:rPr sz="1800" smtClean="0"/>
              <a:t>	</a:t>
            </a:r>
            <a:br>
              <a:rPr sz="1800" smtClean="0"/>
            </a:br>
            <a:r>
              <a:rPr sz="1800" smtClean="0"/>
              <a:t>Ela serve para bloquear o acesso ao Squid até que ele seja configurado, e é interessante deixá-lo como última regra, pois desta forma, se a requisição não satisfazer nenhuma regra o squid irá bloqueá-la. 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6077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42988" y="1196975"/>
            <a:ext cx="7932737" cy="54006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Proxy/cache: squid</a:t>
            </a:r>
          </a:p>
          <a:p>
            <a:pPr eaLnBrk="1" hangingPunct="1">
              <a:buFont typeface="Wingdings 2" pitchFamily="18" charset="2"/>
              <a:buNone/>
            </a:pPr>
            <a:endParaRPr sz="2400" smtClean="0"/>
          </a:p>
          <a:p>
            <a:pPr eaLnBrk="1" hangingPunct="1">
              <a:buFont typeface="Wingdings 2" pitchFamily="18" charset="2"/>
              <a:buNone/>
            </a:pPr>
            <a:r>
              <a:rPr sz="1800" smtClean="0"/>
              <a:t>Exercício prático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</a:t>
            </a:r>
            <a:r>
              <a:rPr sz="1800" smtClean="0"/>
              <a:t>Instale e configure o squid em seu sistema.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Configure o proxy adequadamente.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Crie acls que implementem os seguintes controles.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	-Não permitam acessos a sites listados em 	um arquivo (lista negra)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	-Permitam acesso a sites listados em um arquivo 	(lista branca)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	-Não permitam acessos a sites que contenham a 	palavra “porn” na url de origem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	-Não permitam acessos das 12h até as 13h.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6281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20090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de arquivos: samba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algn="just" eaLnBrk="1" hangingPunct="1">
              <a:buFont typeface="Wingdings 2" pitchFamily="18" charset="2"/>
              <a:buNone/>
            </a:pPr>
            <a:r>
              <a:rPr i="1" smtClean="0"/>
              <a:t>	Samba</a:t>
            </a:r>
            <a:r>
              <a:rPr smtClean="0"/>
              <a:t> é um aplicativo que simula um servidor Windows, permitindo que seja feito gerenciamento e compartilhamento de arquivos em uma rede GNU/Linux / Microsoft.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648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de arquivos: samba</a:t>
            </a:r>
          </a:p>
          <a:p>
            <a:pPr eaLnBrk="1" hangingPunct="1"/>
            <a:endParaRPr smtClean="0"/>
          </a:p>
          <a:p>
            <a:pPr algn="just" eaLnBrk="1" hangingPunct="1">
              <a:buFont typeface="Wingdings 2" pitchFamily="18" charset="2"/>
              <a:buNone/>
            </a:pPr>
            <a:r>
              <a:rPr i="1" smtClean="0"/>
              <a:t>	</a:t>
            </a:r>
            <a:r>
              <a:rPr sz="3100" smtClean="0"/>
              <a:t>Além de ser um ótimo compartilhador de arquivos entre rede Microsoft/Linux/Unix, o Samba permite que o servidor atue como PDC (Primary Domain Controller), um controlador primário de domínio onde o computador na rede terá um usuário e senha de acesso ao servidor e seus arquivos pessoais e configuração ficarão salvos apenas no servidor.</a:t>
            </a:r>
            <a:endParaRPr smtClean="0"/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6691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de arquivos: samba</a:t>
            </a:r>
          </a:p>
          <a:p>
            <a:pPr eaLnBrk="1" hangingPunct="1"/>
            <a:endParaRPr smtClean="0"/>
          </a:p>
          <a:p>
            <a:pPr algn="just" eaLnBrk="1" hangingPunct="1">
              <a:buFont typeface="Wingdings 2" pitchFamily="18" charset="2"/>
              <a:buNone/>
            </a:pPr>
            <a:r>
              <a:rPr i="1" smtClean="0"/>
              <a:t>	</a:t>
            </a:r>
            <a:r>
              <a:rPr sz="2000" smtClean="0"/>
              <a:t>Em nossa instalação o servidor de arquivos samba já foi instalado. Não precisaremos fazer a instalação.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</a:t>
            </a:r>
          </a:p>
          <a:p>
            <a:pPr algn="just">
              <a:buFont typeface="Wingdings 2" pitchFamily="18" charset="2"/>
              <a:buNone/>
            </a:pPr>
            <a:r>
              <a:rPr sz="2000" smtClean="0"/>
              <a:t>	Caso necessário faça instalação via apt.</a:t>
            </a:r>
          </a:p>
          <a:p>
            <a:pPr>
              <a:buFont typeface="Wingdings 2" pitchFamily="18" charset="2"/>
              <a:buNone/>
            </a:pPr>
            <a:endParaRPr sz="2000" b="1" smtClean="0"/>
          </a:p>
          <a:p>
            <a:pPr>
              <a:buFont typeface="Wingdings 2" pitchFamily="18" charset="2"/>
              <a:buNone/>
            </a:pPr>
            <a:r>
              <a:rPr sz="2000" b="1" smtClean="0"/>
              <a:t>	</a:t>
            </a:r>
            <a:r>
              <a:rPr sz="2000" smtClean="0"/>
              <a:t>Instalando:</a:t>
            </a:r>
          </a:p>
          <a:p>
            <a:pPr>
              <a:buFont typeface="Wingdings 2" pitchFamily="18" charset="2"/>
              <a:buNone/>
            </a:pPr>
            <a:r>
              <a:rPr sz="2000" b="1" smtClean="0"/>
              <a:t>	# apt-get install samba</a:t>
            </a:r>
          </a:p>
          <a:p>
            <a:pPr>
              <a:buFont typeface="Wingdings 2" pitchFamily="18" charset="2"/>
              <a:buNone/>
            </a:pPr>
            <a:endParaRPr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689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de arquivos: samba</a:t>
            </a:r>
          </a:p>
          <a:p>
            <a:pPr eaLnBrk="1" hangingPunct="1"/>
            <a:endParaRPr smtClean="0"/>
          </a:p>
          <a:p>
            <a:r>
              <a:rPr smtClean="0"/>
              <a:t>Configurando: 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b="1" smtClean="0"/>
              <a:t># cd /etc/samba/</a:t>
            </a:r>
            <a:br>
              <a:rPr b="1" smtClean="0"/>
            </a:br>
            <a:r>
              <a:rPr b="1" smtClean="0"/>
              <a:t># mv smb.conf smb.conf2</a:t>
            </a:r>
            <a:br>
              <a:rPr b="1" smtClean="0"/>
            </a:br>
            <a:r>
              <a:rPr b="1" smtClean="0"/>
              <a:t># mcedit smb.conf</a:t>
            </a:r>
            <a:r>
              <a:rPr smtClean="0"/>
              <a:t> </a:t>
            </a:r>
            <a:br>
              <a:rPr smtClean="0"/>
            </a:br>
            <a:endParaRPr smtClean="0"/>
          </a:p>
          <a:p>
            <a:r>
              <a:rPr smtClean="0"/>
              <a:t>O arquivo smb.conf é o arquivo de configuração do servidor.</a:t>
            </a:r>
          </a:p>
          <a:p>
            <a:pPr>
              <a:buFont typeface="Wingdings 2" pitchFamily="18" charset="2"/>
              <a:buNone/>
            </a:pPr>
            <a:endParaRPr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Servidores de arquivos: samba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O arquivo de configuração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	Para colocar o computador na rede e adicionar o nome pelo qual será buscado na rede, configure a sessão "[global]" da seguinte forma: </a:t>
            </a:r>
            <a:br>
              <a:rPr sz="2000" smtClean="0"/>
            </a:br>
            <a:r>
              <a:rPr sz="2000" smtClean="0"/>
              <a:t>	</a:t>
            </a:r>
            <a:r>
              <a:rPr sz="2000" b="1" smtClean="0"/>
              <a:t>workgroup = &lt;nome&gt; </a:t>
            </a:r>
            <a:br>
              <a:rPr sz="2000" b="1" smtClean="0"/>
            </a:br>
            <a:r>
              <a:rPr sz="2000" smtClean="0"/>
              <a:t>Através desta opção é possível escolher a qual grupo de trabalho o servidor irá pertencer. </a:t>
            </a:r>
            <a:br>
              <a:rPr sz="2000" smtClean="0"/>
            </a:br>
            <a:r>
              <a:rPr sz="2000" smtClean="0"/>
              <a:t>	</a:t>
            </a:r>
            <a:r>
              <a:rPr sz="2000" b="1" smtClean="0"/>
              <a:t>netbios name = &lt;nome&gt; </a:t>
            </a:r>
            <a:r>
              <a:rPr sz="2000" smtClean="0"/>
              <a:t/>
            </a:r>
            <a:br>
              <a:rPr sz="2000" smtClean="0"/>
            </a:br>
            <a:r>
              <a:rPr sz="2000" smtClean="0"/>
              <a:t>Essa opção permite adicionar o nome pelo qual o servidor será visto pelos computadores na rede.  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de arquivos: samba</a:t>
            </a:r>
          </a:p>
          <a:p>
            <a:pPr eaLnBrk="1" hangingPunct="1"/>
            <a:r>
              <a:rPr sz="1800" smtClean="0"/>
              <a:t>O arquivo de configuração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O compartilhamento de diretórios funciona da seguinte maneira: </a:t>
            </a:r>
            <a:br>
              <a:rPr sz="1800" smtClean="0"/>
            </a:br>
            <a:r>
              <a:rPr sz="1800" smtClean="0"/>
              <a:t/>
            </a:r>
            <a:br>
              <a:rPr sz="1800" smtClean="0"/>
            </a:br>
            <a:r>
              <a:rPr sz="1800" b="1" smtClean="0"/>
              <a:t>[publico] </a:t>
            </a:r>
            <a:br>
              <a:rPr sz="1800" b="1" smtClean="0"/>
            </a:br>
            <a:r>
              <a:rPr sz="1800" smtClean="0"/>
              <a:t>Define o nome do compartilhamento, como aparecerá no ambiente de redes. </a:t>
            </a:r>
            <a:br>
              <a:rPr sz="1800" smtClean="0"/>
            </a:br>
            <a:r>
              <a:rPr sz="1800" b="1" smtClean="0"/>
              <a:t>path = /home/servidor</a:t>
            </a:r>
            <a:r>
              <a:rPr sz="1800" smtClean="0"/>
              <a:t/>
            </a:r>
            <a:br>
              <a:rPr sz="1800" smtClean="0"/>
            </a:br>
            <a:r>
              <a:rPr sz="1800" smtClean="0"/>
              <a:t>Usamos essa sintaxe para definir a pasta local que está sendo compartilhada. </a:t>
            </a:r>
            <a:br>
              <a:rPr sz="1800" smtClean="0"/>
            </a:br>
            <a:r>
              <a:rPr sz="1800" b="1" smtClean="0"/>
              <a:t>available = yes </a:t>
            </a:r>
            <a:r>
              <a:rPr sz="180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Para indicar se o compartilhamento esta disponível na rede usamos a opção available.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início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916113"/>
            <a:ext cx="53530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195513" y="6092825"/>
            <a:ext cx="532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Tela inicial de instalação : escolha a opção “install”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de arquivos: samba</a:t>
            </a:r>
          </a:p>
          <a:p>
            <a:pPr eaLnBrk="1" hangingPunct="1"/>
            <a:r>
              <a:rPr sz="1800" smtClean="0"/>
              <a:t>O arquivo de configuração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O compartilhamento de diretórios funciona da seguinte maneira: </a:t>
            </a:r>
            <a:br>
              <a:rPr sz="1800" smtClean="0"/>
            </a:br>
            <a:r>
              <a:rPr sz="1800" smtClean="0"/>
              <a:t/>
            </a:r>
            <a:br>
              <a:rPr sz="1800" smtClean="0"/>
            </a:br>
            <a:endParaRPr sz="1800" smtClean="0"/>
          </a:p>
          <a:p>
            <a:pPr>
              <a:buFont typeface="Wingdings 2" pitchFamily="18" charset="2"/>
              <a:buNone/>
            </a:pPr>
            <a:r>
              <a:rPr sz="1800" smtClean="0"/>
              <a:t>	</a:t>
            </a:r>
            <a:r>
              <a:rPr sz="1800" b="1" smtClean="0"/>
              <a:t>browseable = yes</a:t>
            </a:r>
            <a:r>
              <a:rPr sz="1800" smtClean="0"/>
              <a:t> </a:t>
            </a:r>
            <a:br>
              <a:rPr sz="1800" smtClean="0"/>
            </a:br>
            <a:r>
              <a:rPr sz="1800" smtClean="0"/>
              <a:t>O item browseable define se o compartilhamento aparecerá na rede. </a:t>
            </a:r>
          </a:p>
          <a:p>
            <a:pPr>
              <a:buFont typeface="Wingdings 2" pitchFamily="18" charset="2"/>
              <a:buNone/>
            </a:pPr>
            <a:r>
              <a:rPr sz="1800" smtClean="0"/>
              <a:t>	</a:t>
            </a:r>
            <a:r>
              <a:rPr sz="1800" b="1" smtClean="0"/>
              <a:t>writable = yes</a:t>
            </a:r>
            <a:r>
              <a:rPr sz="1800" smtClean="0"/>
              <a:t> </a:t>
            </a:r>
            <a:br>
              <a:rPr sz="1800" smtClean="0"/>
            </a:br>
            <a:r>
              <a:rPr sz="1800" smtClean="0"/>
              <a:t>Adicionando a palavra "yes", o compartilhamento fica disponível para leitura e escrita.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7715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/>
              <a:t>Servidores de arquivos: exemplo de arquivo de configuração</a:t>
            </a:r>
          </a:p>
          <a:p>
            <a:pPr eaLnBrk="1" hangingPunct="1">
              <a:buFont typeface="Wingdings 2" pitchFamily="18" charset="2"/>
              <a:buNone/>
            </a:pPr>
            <a:endParaRPr sz="1800" smtClean="0"/>
          </a:p>
          <a:p>
            <a:pPr eaLnBrk="1" hangingPunct="1">
              <a:buFont typeface="Wingdings 2" pitchFamily="18" charset="2"/>
              <a:buNone/>
            </a:pPr>
            <a:endParaRPr sz="1800" smtClean="0"/>
          </a:p>
        </p:txBody>
      </p:sp>
      <p:pic>
        <p:nvPicPr>
          <p:cNvPr id="1771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989138"/>
            <a:ext cx="59039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7920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de arquivos: samba</a:t>
            </a:r>
          </a:p>
          <a:p>
            <a:pPr>
              <a:buFont typeface="Wingdings 2" pitchFamily="18" charset="2"/>
              <a:buNone/>
            </a:pPr>
            <a:r>
              <a:rPr sz="2400" smtClean="0"/>
              <a:t>	Outro exemplo:</a:t>
            </a:r>
          </a:p>
          <a:p>
            <a:pPr>
              <a:buFont typeface="Wingdings 2" pitchFamily="18" charset="2"/>
              <a:buNone/>
            </a:pPr>
            <a:endParaRPr sz="2400" smtClean="0"/>
          </a:p>
          <a:p>
            <a:pPr>
              <a:buFont typeface="Wingdings 2" pitchFamily="18" charset="2"/>
              <a:buNone/>
            </a:pPr>
            <a:r>
              <a:rPr sz="2400" smtClean="0"/>
              <a:t>	[arquivos_tiago]</a:t>
            </a:r>
            <a:br>
              <a:rPr sz="2400" smtClean="0"/>
            </a:br>
            <a:r>
              <a:rPr sz="2400" smtClean="0"/>
              <a:t>   path = /home/arquivos_tiago</a:t>
            </a:r>
            <a:br>
              <a:rPr sz="2400" smtClean="0"/>
            </a:br>
            <a:r>
              <a:rPr sz="2400" smtClean="0"/>
              <a:t>   available = yes</a:t>
            </a:r>
            <a:br>
              <a:rPr sz="2400" smtClean="0"/>
            </a:br>
            <a:r>
              <a:rPr sz="2400" smtClean="0"/>
              <a:t>   writable = yes</a:t>
            </a:r>
            <a:br>
              <a:rPr sz="2400" smtClean="0"/>
            </a:br>
            <a:r>
              <a:rPr sz="2400" smtClean="0"/>
              <a:t>   browseable = yes</a:t>
            </a:r>
            <a:br>
              <a:rPr sz="2400" smtClean="0"/>
            </a:br>
            <a:r>
              <a:rPr sz="2400" smtClean="0"/>
              <a:t>   valid users = tiago</a:t>
            </a:r>
            <a:br>
              <a:rPr sz="2400" smtClean="0"/>
            </a:br>
            <a:r>
              <a:rPr sz="2400" smtClean="0"/>
              <a:t>   hosts allow = 192.168.0.3 </a:t>
            </a:r>
            <a:br>
              <a:rPr sz="2400" smtClean="0"/>
            </a:br>
            <a:endParaRPr sz="240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8125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de arquivos: samba</a:t>
            </a:r>
          </a:p>
          <a:p>
            <a:pPr>
              <a:buFont typeface="Wingdings 2" pitchFamily="18" charset="2"/>
              <a:buNone/>
            </a:pPr>
            <a:r>
              <a:rPr sz="2400" smtClean="0"/>
              <a:t>	Outro exemplo:</a:t>
            </a:r>
          </a:p>
          <a:p>
            <a:pPr>
              <a:buFont typeface="Wingdings 2" pitchFamily="18" charset="2"/>
              <a:buNone/>
            </a:pPr>
            <a:endParaRPr sz="2400" smtClean="0"/>
          </a:p>
          <a:p>
            <a:pPr>
              <a:buFont typeface="Wingdings 2" pitchFamily="18" charset="2"/>
              <a:buNone/>
            </a:pPr>
            <a:r>
              <a:rPr sz="2400" smtClean="0"/>
              <a:t>	[arquivos_tiago]</a:t>
            </a:r>
            <a:br>
              <a:rPr sz="2400" smtClean="0"/>
            </a:br>
            <a:r>
              <a:rPr sz="2400" smtClean="0"/>
              <a:t>   path = /home/arquivos_tiago</a:t>
            </a:r>
            <a:br>
              <a:rPr sz="2400" smtClean="0"/>
            </a:br>
            <a:r>
              <a:rPr sz="2400" smtClean="0"/>
              <a:t>   available = yes</a:t>
            </a:r>
            <a:br>
              <a:rPr sz="2400" smtClean="0"/>
            </a:br>
            <a:r>
              <a:rPr sz="2400" smtClean="0"/>
              <a:t>   writable = yes</a:t>
            </a:r>
            <a:br>
              <a:rPr sz="2400" smtClean="0"/>
            </a:br>
            <a:r>
              <a:rPr sz="2400" smtClean="0"/>
              <a:t>   browseable = yes</a:t>
            </a:r>
            <a:br>
              <a:rPr sz="2400" smtClean="0"/>
            </a:br>
            <a:r>
              <a:rPr sz="2400" smtClean="0"/>
              <a:t>   valid users = tiago</a:t>
            </a:r>
            <a:br>
              <a:rPr sz="2400" smtClean="0"/>
            </a:br>
            <a:r>
              <a:rPr sz="2400" smtClean="0"/>
              <a:t>   hosts allow = 192.168.0.3 </a:t>
            </a:r>
            <a:br>
              <a:rPr sz="2400" smtClean="0"/>
            </a:br>
            <a:endParaRPr sz="240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8329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de arquivos: samba</a:t>
            </a:r>
          </a:p>
          <a:p>
            <a:pPr>
              <a:buFont typeface="Wingdings 2" pitchFamily="18" charset="2"/>
              <a:buNone/>
            </a:pPr>
            <a:r>
              <a:rPr sz="2400" smtClean="0"/>
              <a:t>	Exercício:</a:t>
            </a:r>
          </a:p>
          <a:p>
            <a:pPr>
              <a:buFont typeface="Wingdings 2" pitchFamily="18" charset="2"/>
              <a:buNone/>
            </a:pPr>
            <a:endParaRPr sz="2400" smtClean="0"/>
          </a:p>
          <a:p>
            <a:pPr>
              <a:buFont typeface="Wingdings 2" pitchFamily="18" charset="2"/>
              <a:buNone/>
            </a:pPr>
            <a:r>
              <a:rPr sz="2400" smtClean="0"/>
              <a:t>Agora cria-se a pasta servidor: </a:t>
            </a:r>
            <a:br>
              <a:rPr sz="2400" smtClean="0"/>
            </a:br>
            <a:r>
              <a:rPr sz="2400" smtClean="0"/>
              <a:t/>
            </a:r>
            <a:br>
              <a:rPr sz="2400" smtClean="0"/>
            </a:br>
            <a:r>
              <a:rPr sz="2400" b="1" smtClean="0"/>
              <a:t># mkdir /home/servidor</a:t>
            </a:r>
            <a:br>
              <a:rPr sz="2400" b="1" smtClean="0"/>
            </a:br>
            <a:r>
              <a:rPr sz="2400" b="1" smtClean="0"/>
              <a:t># cd /home/</a:t>
            </a:r>
            <a:br>
              <a:rPr sz="2400" b="1" smtClean="0"/>
            </a:br>
            <a:r>
              <a:rPr sz="2400" b="1" smtClean="0"/>
              <a:t># chmod 777 servidor/</a:t>
            </a:r>
            <a:r>
              <a:rPr sz="2400" smtClean="0"/>
              <a:t> </a:t>
            </a:r>
            <a:br>
              <a:rPr sz="2400" smtClean="0"/>
            </a:br>
            <a:r>
              <a:rPr sz="2400" smtClean="0"/>
              <a:t/>
            </a:r>
            <a:br>
              <a:rPr sz="2400" smtClean="0"/>
            </a:br>
            <a:r>
              <a:rPr sz="2400" smtClean="0"/>
              <a:t>E por fim: reiniciando o servidor</a:t>
            </a:r>
            <a:br>
              <a:rPr sz="2400" smtClean="0"/>
            </a:br>
            <a:r>
              <a:rPr sz="2400" b="1" smtClean="0"/>
              <a:t># service samba restart</a:t>
            </a:r>
            <a:r>
              <a:rPr sz="2400" smtClean="0"/>
              <a:t> </a:t>
            </a:r>
            <a:br>
              <a:rPr sz="2400" smtClean="0"/>
            </a:br>
            <a:endParaRPr sz="2400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Configurando serviços</a:t>
            </a:r>
          </a:p>
        </p:txBody>
      </p:sp>
      <p:sp>
        <p:nvSpPr>
          <p:cNvPr id="18534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36688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2400" smtClean="0"/>
              <a:t>Servidores de arquivos: samba</a:t>
            </a:r>
          </a:p>
          <a:p>
            <a:pPr>
              <a:buFont typeface="Wingdings 2" pitchFamily="18" charset="2"/>
              <a:buNone/>
            </a:pPr>
            <a:r>
              <a:rPr sz="2400" smtClean="0"/>
              <a:t>	</a:t>
            </a:r>
            <a:r>
              <a:rPr sz="2000" smtClean="0"/>
              <a:t>Prática:</a:t>
            </a:r>
          </a:p>
          <a:p>
            <a:pPr>
              <a:buFont typeface="Wingdings 2" pitchFamily="18" charset="2"/>
              <a:buNone/>
            </a:pPr>
            <a:endParaRPr sz="2000" smtClean="0"/>
          </a:p>
          <a:p>
            <a:pPr>
              <a:buFont typeface="Wingdings 2" pitchFamily="18" charset="2"/>
              <a:buNone/>
            </a:pPr>
            <a:r>
              <a:rPr sz="2000" smtClean="0"/>
              <a:t>Configure um servidor samba em seu sistema linux com grupo igual ao seu nome e cuja máquina seja visivel com nome de servidor_&lt;seu nome&gt;.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No servidor crie uma pasta compartilhada de nome “publico”, vísível na rede, com permissão de escrita e navegável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Crie um arquivo de nome “dados.txt” nesta pasta, coloque nele seu nome e endereço.</a:t>
            </a:r>
          </a:p>
          <a:p>
            <a:pPr>
              <a:buFont typeface="Wingdings 2" pitchFamily="18" charset="2"/>
              <a:buNone/>
            </a:pPr>
            <a:r>
              <a:rPr sz="2000" smtClean="0"/>
              <a:t>	Tente acessar o arquivo a partir de uma máquina windows.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Instalação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403350" y="1412875"/>
            <a:ext cx="7499350" cy="4800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Instalação: linguagem</a:t>
            </a:r>
          </a:p>
          <a:p>
            <a:pPr eaLnBrk="1" hangingPunct="1">
              <a:buFont typeface="Wingdings 2" pitchFamily="18" charset="2"/>
              <a:buNone/>
            </a:pPr>
            <a:endParaRPr smtClean="0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339975" y="6092825"/>
            <a:ext cx="429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Escolha a linguagem : Português (brazil)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89138"/>
            <a:ext cx="4886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_TP10082295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3603</Words>
  <Application>Microsoft Office PowerPoint</Application>
  <PresentationFormat>On-screen Show (4:3)</PresentationFormat>
  <Paragraphs>654</Paragraphs>
  <Slides>85</Slides>
  <Notes>85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11</vt:i4>
      </vt:variant>
      <vt:variant>
        <vt:lpstr>Títulos de slides</vt:lpstr>
      </vt:variant>
      <vt:variant>
        <vt:i4>85</vt:i4>
      </vt:variant>
    </vt:vector>
  </HeadingPairs>
  <TitlesOfParts>
    <vt:vector size="101" baseType="lpstr">
      <vt:lpstr>Arial</vt:lpstr>
      <vt:lpstr>Gill Sans MT</vt:lpstr>
      <vt:lpstr>Wingdings 2</vt:lpstr>
      <vt:lpstr>Verdana</vt:lpstr>
      <vt:lpstr>Calibri</vt:lpstr>
      <vt:lpstr>TrainingPresentation_TP10082295</vt:lpstr>
      <vt:lpstr>TrainingPresentation_TP10082295</vt:lpstr>
      <vt:lpstr>TrainingPresentation_TP10082295</vt:lpstr>
      <vt:lpstr>TrainingPresentation_TP10082295</vt:lpstr>
      <vt:lpstr>TrainingPresentation_TP10082295</vt:lpstr>
      <vt:lpstr>TrainingPresentation_TP10082295</vt:lpstr>
      <vt:lpstr>TrainingPresentation_TP10082295</vt:lpstr>
      <vt:lpstr>TrainingPresentation_TP10082295</vt:lpstr>
      <vt:lpstr>TrainingPresentation_TP10082295</vt:lpstr>
      <vt:lpstr>TrainingPresentation_TP10082295</vt:lpstr>
      <vt:lpstr>TrainingPresentation_TP10082295</vt:lpstr>
      <vt:lpstr>Linux – servidores Mini curso – Hands On</vt:lpstr>
      <vt:lpstr>Introdução</vt:lpstr>
      <vt:lpstr>Introdução</vt:lpstr>
      <vt:lpstr>Introdução</vt:lpstr>
      <vt:lpstr>Introdução</vt:lpstr>
      <vt:lpstr>Introdução</vt:lpstr>
      <vt:lpstr>Introdução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Instalação</vt:lpstr>
      <vt:lpstr>Primeiros passos</vt:lpstr>
      <vt:lpstr>Primeiros passos</vt:lpstr>
      <vt:lpstr>Primeiros passos</vt:lpstr>
      <vt:lpstr>Primeiros passos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  <vt:lpstr>Configurando serviços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presentation: General</dc:title>
  <dc:creator/>
  <cp:keywords/>
  <cp:lastModifiedBy/>
  <cp:revision>23</cp:revision>
  <dcterms:modified xsi:type="dcterms:W3CDTF">2012-06-01T20:47:02Z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