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5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7" r:id="rId3"/>
    <p:sldId id="374" r:id="rId4"/>
    <p:sldId id="375" r:id="rId5"/>
    <p:sldId id="330" r:id="rId6"/>
    <p:sldId id="264" r:id="rId7"/>
    <p:sldId id="358" r:id="rId8"/>
    <p:sldId id="364" r:id="rId9"/>
    <p:sldId id="258" r:id="rId10"/>
    <p:sldId id="366" r:id="rId11"/>
    <p:sldId id="365" r:id="rId12"/>
    <p:sldId id="402" r:id="rId13"/>
    <p:sldId id="404" r:id="rId14"/>
    <p:sldId id="405" r:id="rId15"/>
    <p:sldId id="403" r:id="rId16"/>
  </p:sldIdLst>
  <p:sldSz cx="9144000" cy="6858000" type="screen4x3"/>
  <p:notesSz cx="6858000" cy="9555163"/>
  <p:defaultTextStyle>
    <a:defPPr>
      <a:defRPr lang="pt-BR"/>
    </a:defPPr>
    <a:lvl1pPr algn="ctr" rtl="0" fontAlgn="base">
      <a:spcBef>
        <a:spcPct val="0"/>
      </a:spcBef>
      <a:spcAft>
        <a:spcPct val="0"/>
      </a:spcAft>
      <a:defRPr sz="3200" b="1" kern="1200">
        <a:solidFill>
          <a:srgbClr val="0000CC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3200" b="1" kern="1200">
        <a:solidFill>
          <a:srgbClr val="0000CC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3200" b="1" kern="1200">
        <a:solidFill>
          <a:srgbClr val="0000CC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3200" b="1" kern="1200">
        <a:solidFill>
          <a:srgbClr val="0000CC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3200" b="1" kern="1200">
        <a:solidFill>
          <a:srgbClr val="0000CC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3200" b="1" kern="1200">
        <a:solidFill>
          <a:srgbClr val="0000CC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3200" b="1" kern="1200">
        <a:solidFill>
          <a:srgbClr val="0000CC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3200" b="1" kern="1200">
        <a:solidFill>
          <a:srgbClr val="0000CC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3200" b="1" kern="1200">
        <a:solidFill>
          <a:srgbClr val="0000CC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CC"/>
    <a:srgbClr val="00CC00"/>
    <a:srgbClr val="FF0066"/>
    <a:srgbClr val="339933"/>
    <a:srgbClr val="FFFF00"/>
    <a:srgbClr val="FF33CC"/>
    <a:srgbClr val="0033CC"/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693" autoAdjust="0"/>
    <p:restoredTop sz="94660" autoAdjust="0"/>
  </p:normalViewPr>
  <p:slideViewPr>
    <p:cSldViewPr>
      <p:cViewPr varScale="1">
        <p:scale>
          <a:sx n="74" d="100"/>
          <a:sy n="74" d="100"/>
        </p:scale>
        <p:origin x="-1464" y="-84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1634"/>
    </p:cViewPr>
  </p:sorterViewPr>
  <p:notesViewPr>
    <p:cSldViewPr>
      <p:cViewPr varScale="1">
        <p:scale>
          <a:sx n="41" d="100"/>
          <a:sy n="41" d="100"/>
        </p:scale>
        <p:origin x="-1524" y="-84"/>
      </p:cViewPr>
      <p:guideLst>
        <p:guide orient="horz" pos="3009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6.xml"/><Relationship Id="rId2" Type="http://schemas.openxmlformats.org/officeDocument/2006/relationships/slide" Target="slides/slide2.xml"/><Relationship Id="rId1" Type="http://schemas.openxmlformats.org/officeDocument/2006/relationships/slide" Target="slides/slide1.xml"/><Relationship Id="rId6" Type="http://schemas.openxmlformats.org/officeDocument/2006/relationships/slide" Target="slides/slide11.xml"/><Relationship Id="rId5" Type="http://schemas.openxmlformats.org/officeDocument/2006/relationships/slide" Target="slides/slide10.xml"/><Relationship Id="rId4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77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</a:lstStyle>
          <a:p>
            <a:endParaRPr lang="pt-BR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77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</a:lstStyle>
          <a:p>
            <a:endParaRPr lang="pt-BR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077325"/>
            <a:ext cx="2971800" cy="477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</a:lstStyle>
          <a:p>
            <a:endParaRPr lang="pt-BR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9077325"/>
            <a:ext cx="2971800" cy="477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</a:lstStyle>
          <a:p>
            <a:fld id="{480DB420-D8D1-40E4-9662-0C988DDF461A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246358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77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</a:lstStyle>
          <a:p>
            <a:endParaRPr lang="pt-BR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77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</a:lstStyle>
          <a:p>
            <a:endParaRPr lang="pt-BR"/>
          </a:p>
        </p:txBody>
      </p:sp>
      <p:sp>
        <p:nvSpPr>
          <p:cNvPr id="3076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039813" y="715963"/>
            <a:ext cx="4778375" cy="3584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538663"/>
            <a:ext cx="5029200" cy="4300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077325"/>
            <a:ext cx="2971800" cy="477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</a:lstStyle>
          <a:p>
            <a:endParaRPr lang="pt-BR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9077325"/>
            <a:ext cx="2971800" cy="477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</a:lstStyle>
          <a:p>
            <a:fld id="{92B2313C-C83F-47B0-AC82-44E5BB9CEC15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7897989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0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0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z="1400" b="1"/>
              <a:t>Conhecimento Filosófico</a:t>
            </a:r>
          </a:p>
          <a:p>
            <a:r>
              <a:rPr lang="pt-BR"/>
              <a:t>Conduz a uma reflexão crítica sobre os fenômenos das ciências. </a:t>
            </a:r>
          </a:p>
          <a:p>
            <a:r>
              <a:rPr lang="pt-BR" sz="1400" b="1"/>
              <a:t>Conhecimento Teológico</a:t>
            </a:r>
          </a:p>
          <a:p>
            <a:r>
              <a:rPr lang="pt-BR"/>
              <a:t>É um produto do intelecto do ser humano que recai sobre a fé. </a:t>
            </a:r>
          </a:p>
          <a:p>
            <a:r>
              <a:rPr lang="pt-BR" sz="1400" b="1"/>
              <a:t>Conhecimento Empírico</a:t>
            </a:r>
          </a:p>
          <a:p>
            <a:r>
              <a:rPr lang="pt-BR" sz="1400"/>
              <a:t>Se adquire independentemente de estudos, de pesquisas, de reflexões ou de aplicações de métodos.</a:t>
            </a:r>
          </a:p>
          <a:p>
            <a:r>
              <a:rPr lang="pt-BR" sz="1400" b="1"/>
              <a:t>Conhecimento Científico</a:t>
            </a:r>
          </a:p>
          <a:p>
            <a:r>
              <a:rPr lang="pt-BR"/>
              <a:t>Se adquire através de pesquisas que utilizam procedimentos metodológicos. 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5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z="1400" b="1"/>
              <a:t>Conhecimento Filosófico</a:t>
            </a:r>
          </a:p>
          <a:p>
            <a:r>
              <a:rPr lang="pt-BR"/>
              <a:t>Conduz a uma reflexão crítica sobre os fenômenos das ciências. </a:t>
            </a:r>
          </a:p>
          <a:p>
            <a:r>
              <a:rPr lang="pt-BR" sz="1400" b="1"/>
              <a:t>Conhecimento Teológico</a:t>
            </a:r>
          </a:p>
          <a:p>
            <a:r>
              <a:rPr lang="pt-BR"/>
              <a:t>É um produto do intelecto do ser humano que recai sobre a fé. </a:t>
            </a:r>
          </a:p>
          <a:p>
            <a:r>
              <a:rPr lang="pt-BR" sz="1400" b="1"/>
              <a:t>Conhecimento Empírico</a:t>
            </a:r>
          </a:p>
          <a:p>
            <a:r>
              <a:rPr lang="pt-BR" sz="1400"/>
              <a:t>Se adquire independentemente de estudos, de pesquisas, de reflexões ou de aplicações de métodos.</a:t>
            </a:r>
          </a:p>
          <a:p>
            <a:r>
              <a:rPr lang="pt-BR" sz="1400" b="1"/>
              <a:t>Conhecimento Científico</a:t>
            </a:r>
          </a:p>
          <a:p>
            <a:r>
              <a:rPr lang="pt-BR"/>
              <a:t>Se adquire através de pesquisas que utilizam procedimentos metodológicos. 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7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z="1400" b="1"/>
              <a:t>Conhecimento Filosófico</a:t>
            </a:r>
          </a:p>
          <a:p>
            <a:r>
              <a:rPr lang="pt-BR"/>
              <a:t>Conduz a uma reflexão crítica sobre os fenômenos das ciências. </a:t>
            </a:r>
          </a:p>
          <a:p>
            <a:r>
              <a:rPr lang="pt-BR" sz="1400" b="1"/>
              <a:t>Conhecimento Teológico</a:t>
            </a:r>
          </a:p>
          <a:p>
            <a:r>
              <a:rPr lang="pt-BR"/>
              <a:t>É um produto do intelecto do ser humano que recai sobre a fé. </a:t>
            </a:r>
          </a:p>
          <a:p>
            <a:r>
              <a:rPr lang="pt-BR" sz="1400" b="1"/>
              <a:t>Conhecimento Empírico</a:t>
            </a:r>
          </a:p>
          <a:p>
            <a:r>
              <a:rPr lang="pt-BR" sz="1400"/>
              <a:t>Se adquire independentemente de estudos, de pesquisas, de reflexões ou de aplicações de métodos.</a:t>
            </a:r>
          </a:p>
          <a:p>
            <a:r>
              <a:rPr lang="pt-BR" sz="1400" b="1"/>
              <a:t>Conhecimento Científico</a:t>
            </a:r>
          </a:p>
          <a:p>
            <a:r>
              <a:rPr lang="pt-BR"/>
              <a:t>Se adquire através de pesquisas que utilizam procedimentos metodológicos. 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z="1400" b="1"/>
              <a:t>Conhecimento Filosófico</a:t>
            </a:r>
          </a:p>
          <a:p>
            <a:r>
              <a:rPr lang="pt-BR"/>
              <a:t>Conduz a uma reflexão crítica sobre os fenômenos das ciências. </a:t>
            </a:r>
          </a:p>
          <a:p>
            <a:r>
              <a:rPr lang="pt-BR" sz="1400" b="1"/>
              <a:t>Conhecimento Teológico</a:t>
            </a:r>
          </a:p>
          <a:p>
            <a:r>
              <a:rPr lang="pt-BR"/>
              <a:t>É um produto do intelecto do ser humano que recai sobre a fé. </a:t>
            </a:r>
          </a:p>
          <a:p>
            <a:r>
              <a:rPr lang="pt-BR" sz="1400" b="1"/>
              <a:t>Conhecimento Empírico</a:t>
            </a:r>
          </a:p>
          <a:p>
            <a:r>
              <a:rPr lang="pt-BR" sz="1400"/>
              <a:t>Se adquire independentemente de estudos, de pesquisas, de reflexões ou de aplicações de métodos.</a:t>
            </a:r>
          </a:p>
          <a:p>
            <a:r>
              <a:rPr lang="pt-BR" sz="1400" b="1"/>
              <a:t>Conhecimento Científico</a:t>
            </a:r>
          </a:p>
          <a:p>
            <a:r>
              <a:rPr lang="pt-BR"/>
              <a:t>Se adquire através de pesquisas que utilizam procedimentos metodológicos. 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4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0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ítulo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22" name="Subtítulo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PT" smtClean="0"/>
              <a:t>Faça clique para editar o estilo</a:t>
            </a:r>
            <a:endParaRPr kumimoji="0" lang="en-US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pt-BR" smtClean="0"/>
              <a:t>04/11/2000</a:t>
            </a:r>
            <a:endParaRPr lang="pt-BR"/>
          </a:p>
        </p:txBody>
      </p:sp>
      <p:sp>
        <p:nvSpPr>
          <p:cNvPr id="20" name="Marcador de Posição do Rodapé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pt-BR" smtClean="0"/>
              <a:t>Prof.Dr.Dirceu M.Guazzi</a:t>
            </a:r>
            <a:endParaRPr lang="pt-BR"/>
          </a:p>
        </p:txBody>
      </p:sp>
      <p:sp>
        <p:nvSpPr>
          <p:cNvPr id="10" name="Marcador de Posição do Número do Diapositivo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9BB662-EB25-493B-8A09-AF500457F924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pt-BR" smtClean="0"/>
              <a:t>04/11/2000</a:t>
            </a:r>
            <a:endParaRPr lang="pt-BR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pt-BR" smtClean="0"/>
              <a:t>Prof.Dr.Dirceu M.Guazzi</a:t>
            </a:r>
            <a:endParaRPr lang="pt-BR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65209E-6F51-47F9-A3FE-FC9FCE19FC1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pt-BR" smtClean="0"/>
              <a:t>04/11/2000</a:t>
            </a:r>
            <a:endParaRPr lang="pt-BR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pt-BR" smtClean="0"/>
              <a:t>Prof.Dr.Dirceu M.Guazzi</a:t>
            </a:r>
            <a:endParaRPr lang="pt-BR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717082-0F80-41D0-B1CA-EE31777D2C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pt-BR" smtClean="0"/>
              <a:t>04/11/2000</a:t>
            </a:r>
            <a:endParaRPr lang="pt-BR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pt-BR" smtClean="0"/>
              <a:t>Prof.Dr.Dirceu M.Guazzi</a:t>
            </a:r>
            <a:endParaRPr lang="pt-BR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F4B98F-C23C-45EA-9296-0F097156F01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ângulo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pt-BR" smtClean="0"/>
              <a:t>04/11/2000</a:t>
            </a:r>
            <a:endParaRPr lang="pt-BR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pt-BR" smtClean="0"/>
              <a:t>Prof.Dr.Dirceu M.Guazzi</a:t>
            </a:r>
            <a:endParaRPr lang="pt-BR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491A54-7495-4586-9208-54EA54245CBF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0" name="Rectângulo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pt-BR" smtClean="0"/>
              <a:t>04/11/2000</a:t>
            </a:r>
            <a:endParaRPr lang="pt-BR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pt-BR" smtClean="0"/>
              <a:t>Prof.Dr.Dirceu M.Guazzi</a:t>
            </a:r>
            <a:endParaRPr lang="pt-BR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42AFEA-353B-4F74-A135-3F731C06B0B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5" name="Marcador de Posição de Conteúdo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pt-BR" smtClean="0"/>
              <a:t>04/11/2000</a:t>
            </a:r>
            <a:endParaRPr lang="pt-BR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pt-BR" smtClean="0"/>
              <a:t>Prof.Dr.Dirceu M.Guazzi</a:t>
            </a:r>
            <a:endParaRPr lang="pt-BR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005481-1B1F-4C12-AC84-2405388DB03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pt-BR" smtClean="0"/>
              <a:t>04/11/2000</a:t>
            </a:r>
            <a:endParaRPr lang="pt-BR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pt-BR" smtClean="0"/>
              <a:t>Prof.Dr.Dirceu M.Guazzi</a:t>
            </a:r>
            <a:endParaRPr lang="pt-BR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0F5E-C2C8-4F83-AE41-47F1A64C3F5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ângulo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pt-BR" smtClean="0"/>
              <a:t>04/11/2000</a:t>
            </a:r>
            <a:endParaRPr lang="pt-BR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pt-BR" smtClean="0"/>
              <a:t>Prof.Dr.Dirceu M.Guazzi</a:t>
            </a:r>
            <a:endParaRPr lang="pt-BR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83F0D5-B0AB-4961-AB00-DF15BCB20B83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6" name="Rectângulo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pt-BR" smtClean="0"/>
              <a:t>04/11/2000</a:t>
            </a:r>
            <a:endParaRPr lang="pt-BR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pt-BR" smtClean="0"/>
              <a:t>Prof.Dr.Dirceu M.Guazzi</a:t>
            </a:r>
            <a:endParaRPr lang="pt-BR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041428-62E9-46E9-84A1-DFB55253880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pt-BR" smtClean="0"/>
              <a:t>04/11/2000</a:t>
            </a:r>
            <a:endParaRPr lang="pt-BR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pt-BR" smtClean="0"/>
              <a:t>Prof.Dr.Dirceu M.Guazzi</a:t>
            </a:r>
            <a:endParaRPr lang="pt-BR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208009-3988-4A77-936D-11E31961748E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Rectângulo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pt-PT" smtClean="0"/>
              <a:t>Clique no ícone para adicionar uma imagem</a:t>
            </a:r>
            <a:endParaRPr kumimoji="0" lang="en-US" dirty="0"/>
          </a:p>
        </p:txBody>
      </p:sp>
      <p:sp>
        <p:nvSpPr>
          <p:cNvPr id="9" name="Fluxograma: Processo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uxograma: Processo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ircular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Anel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ângulo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Marcador de Posição do Título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9" name="Marcador de Posição do Texto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  <a:p>
            <a:pPr lvl="1" eaLnBrk="1" latinLnBrk="0" hangingPunct="1"/>
            <a:r>
              <a:rPr kumimoji="0" lang="pt-PT" smtClean="0"/>
              <a:t>Segundo nível</a:t>
            </a:r>
          </a:p>
          <a:p>
            <a:pPr lvl="2" eaLnBrk="1" latinLnBrk="0" hangingPunct="1"/>
            <a:r>
              <a:rPr kumimoji="0" lang="pt-PT" smtClean="0"/>
              <a:t>Terceiro nível</a:t>
            </a:r>
          </a:p>
          <a:p>
            <a:pPr lvl="3" eaLnBrk="1" latinLnBrk="0" hangingPunct="1"/>
            <a:r>
              <a:rPr kumimoji="0" lang="pt-PT" smtClean="0"/>
              <a:t>Quarto nível</a:t>
            </a:r>
          </a:p>
          <a:p>
            <a:pPr lvl="4" eaLnBrk="1" latinLnBrk="0" hangingPunct="1"/>
            <a:r>
              <a:rPr kumimoji="0" lang="pt-PT" smtClean="0"/>
              <a:t>Quinto nível</a:t>
            </a:r>
            <a:endParaRPr kumimoji="0" lang="en-US"/>
          </a:p>
        </p:txBody>
      </p:sp>
      <p:sp>
        <p:nvSpPr>
          <p:cNvPr id="24" name="Marcador de Posição da Data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r>
              <a:rPr lang="pt-BR" smtClean="0"/>
              <a:t>04/11/2000</a:t>
            </a:r>
            <a:endParaRPr lang="pt-BR"/>
          </a:p>
        </p:txBody>
      </p:sp>
      <p:sp>
        <p:nvSpPr>
          <p:cNvPr id="10" name="Marcador de Posição do Rodapé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r>
              <a:rPr lang="pt-BR" smtClean="0"/>
              <a:t>Prof.Dr.Dirceu M.Guazzi</a:t>
            </a:r>
            <a:endParaRPr lang="pt-BR"/>
          </a:p>
        </p:txBody>
      </p:sp>
      <p:sp>
        <p:nvSpPr>
          <p:cNvPr id="22" name="Marcador de Posição do Número do Diapositivo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35533945-D9A9-4B1D-93B1-D3457C201F2F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5" name="Rectângulo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1117600" y="3429000"/>
            <a:ext cx="66040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pt-BR" sz="2400" b="0"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Subtítulo 2"/>
          <p:cNvSpPr txBox="1">
            <a:spLocks/>
          </p:cNvSpPr>
          <p:nvPr/>
        </p:nvSpPr>
        <p:spPr>
          <a:xfrm>
            <a:off x="1547664" y="2895600"/>
            <a:ext cx="7406640" cy="1752600"/>
          </a:xfrm>
          <a:prstGeom prst="rect">
            <a:avLst/>
          </a:prstGeom>
        </p:spPr>
        <p:txBody>
          <a:bodyPr tIns="0">
            <a:normAutofit lnSpcReduction="10000"/>
          </a:bodyPr>
          <a:lstStyle>
            <a:lvl1pPr marL="27432" indent="0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600" kern="1200">
                <a:solidFill>
                  <a:schemeClr val="tx2">
                    <a:shade val="30000"/>
                    <a:satMod val="1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None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pt-BR" b="0" dirty="0" smtClean="0">
                <a:effectLst/>
              </a:rPr>
              <a:t>Aula 05</a:t>
            </a:r>
          </a:p>
          <a:p>
            <a:r>
              <a:rPr lang="pt-BR" b="0" dirty="0" smtClean="0">
                <a:effectLst/>
              </a:rPr>
              <a:t>Metodologia e cronograma</a:t>
            </a:r>
          </a:p>
          <a:p>
            <a:endParaRPr lang="pt-BR" b="0" dirty="0" smtClean="0">
              <a:effectLst/>
            </a:endParaRPr>
          </a:p>
          <a:p>
            <a:r>
              <a:rPr lang="pt-BR" sz="2400" b="0" dirty="0" smtClean="0">
                <a:effectLst/>
              </a:rPr>
              <a:t>Prof. Diovani Milhorim</a:t>
            </a:r>
            <a:endParaRPr lang="pt-BR" sz="2400" b="0" dirty="0">
              <a:effectLst/>
            </a:endParaRPr>
          </a:p>
        </p:txBody>
      </p:sp>
      <p:sp>
        <p:nvSpPr>
          <p:cNvPr id="8" name="Título 1"/>
          <p:cNvSpPr>
            <a:spLocks noGrp="1"/>
          </p:cNvSpPr>
          <p:nvPr>
            <p:ph type="ctrTitle"/>
          </p:nvPr>
        </p:nvSpPr>
        <p:spPr>
          <a:xfrm>
            <a:off x="1709822" y="548680"/>
            <a:ext cx="7406640" cy="1472184"/>
          </a:xfrm>
        </p:spPr>
        <p:txBody>
          <a:bodyPr/>
          <a:lstStyle/>
          <a:p>
            <a:r>
              <a:rPr lang="pt-BR" dirty="0" smtClean="0"/>
              <a:t>Projeto integrado.</a:t>
            </a:r>
            <a:endParaRPr lang="pt-BR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5" name="Rectangle 3"/>
          <p:cNvSpPr>
            <a:spLocks noGrp="1" noChangeArrowheads="1"/>
          </p:cNvSpPr>
          <p:nvPr>
            <p:ph idx="1"/>
          </p:nvPr>
        </p:nvSpPr>
        <p:spPr>
          <a:xfrm>
            <a:off x="611188" y="1268413"/>
            <a:ext cx="8228012" cy="4752975"/>
          </a:xfrm>
        </p:spPr>
        <p:txBody>
          <a:bodyPr/>
          <a:lstStyle/>
          <a:p>
            <a:pPr marL="990600" lvl="1" indent="-533400" algn="just">
              <a:lnSpc>
                <a:spcPct val="110000"/>
              </a:lnSpc>
              <a:buClr>
                <a:srgbClr val="CC3300"/>
              </a:buClr>
              <a:buSzPct val="90000"/>
              <a:buFont typeface="Wingdings" pitchFamily="2" charset="2"/>
              <a:buAutoNum type="arabicPeriod" startAt="2"/>
            </a:pPr>
            <a:endParaRPr lang="pt-BR" u="sng" dirty="0">
              <a:solidFill>
                <a:schemeClr val="tx2"/>
              </a:solidFill>
            </a:endParaRPr>
          </a:p>
          <a:p>
            <a:pPr marL="990600" lvl="1" indent="-533400" algn="just">
              <a:lnSpc>
                <a:spcPct val="110000"/>
              </a:lnSpc>
              <a:buClr>
                <a:srgbClr val="CC3300"/>
              </a:buClr>
              <a:buSzPct val="90000"/>
              <a:buFont typeface="Wingdings" pitchFamily="2" charset="2"/>
              <a:buAutoNum type="arabicPeriod" startAt="2"/>
            </a:pPr>
            <a:r>
              <a:rPr lang="pt-BR" sz="3200" u="sng" dirty="0">
                <a:solidFill>
                  <a:schemeClr val="tx2"/>
                </a:solidFill>
              </a:rPr>
              <a:t>Pesquisa Descritiva</a:t>
            </a:r>
            <a:r>
              <a:rPr lang="pt-BR" sz="3200" dirty="0"/>
              <a:t> – </a:t>
            </a:r>
            <a:r>
              <a:rPr lang="pt-BR" dirty="0"/>
              <a:t>Observa, registra e analisa fatos ou variáveis colhidos na própria realidade.</a:t>
            </a:r>
          </a:p>
          <a:p>
            <a:pPr marL="990600" lvl="1" indent="-533400" algn="just">
              <a:lnSpc>
                <a:spcPct val="110000"/>
              </a:lnSpc>
              <a:buClr>
                <a:srgbClr val="CC3300"/>
              </a:buClr>
              <a:buSzPct val="90000"/>
              <a:buFont typeface="Wingdings" pitchFamily="2" charset="2"/>
              <a:buNone/>
            </a:pPr>
            <a:r>
              <a:rPr lang="pt-BR" dirty="0"/>
              <a:t>	</a:t>
            </a:r>
            <a:r>
              <a:rPr lang="pt-BR" dirty="0" smtClean="0"/>
              <a:t>Procura </a:t>
            </a:r>
            <a:r>
              <a:rPr lang="pt-BR" dirty="0"/>
              <a:t>classificar, explicar e interpretar os fenômenos que ocorrem.</a:t>
            </a:r>
          </a:p>
          <a:p>
            <a:pPr marL="990600" lvl="1" indent="-533400" algn="just">
              <a:lnSpc>
                <a:spcPct val="110000"/>
              </a:lnSpc>
              <a:buClr>
                <a:srgbClr val="CC3300"/>
              </a:buClr>
              <a:buSzPct val="90000"/>
              <a:buFont typeface="Wingdings" pitchFamily="2" charset="2"/>
              <a:buAutoNum type="arabicPeriod" startAt="2"/>
            </a:pPr>
            <a:endParaRPr lang="pt-BR" sz="800" dirty="0"/>
          </a:p>
          <a:p>
            <a:pPr marL="990600" lvl="1" indent="-533400" algn="just">
              <a:lnSpc>
                <a:spcPct val="110000"/>
              </a:lnSpc>
              <a:buClr>
                <a:srgbClr val="CC3300"/>
              </a:buClr>
              <a:buSzPct val="90000"/>
              <a:buFont typeface="Wingdings" pitchFamily="2" charset="2"/>
              <a:buAutoNum type="arabicPeriod" startAt="2"/>
            </a:pPr>
            <a:endParaRPr lang="pt-BR" sz="800" dirty="0"/>
          </a:p>
          <a:p>
            <a:pPr marL="990600" lvl="1" indent="-533400" algn="just">
              <a:lnSpc>
                <a:spcPct val="110000"/>
              </a:lnSpc>
              <a:buClr>
                <a:srgbClr val="CC6600"/>
              </a:buClr>
              <a:buFont typeface="Wingdings" pitchFamily="2" charset="2"/>
              <a:buNone/>
            </a:pPr>
            <a:r>
              <a:rPr lang="pt-BR" dirty="0" smtClean="0"/>
              <a:t>	Estudo </a:t>
            </a:r>
            <a:r>
              <a:rPr lang="pt-BR" dirty="0"/>
              <a:t>das características, preferências, atitudes,  estudo de caso.</a:t>
            </a:r>
            <a:endParaRPr lang="pt-BR" u="sng" dirty="0"/>
          </a:p>
        </p:txBody>
      </p:sp>
      <p:sp>
        <p:nvSpPr>
          <p:cNvPr id="5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D5D38-7C39-478C-96B9-61F2327FB21E}" type="slidenum">
              <a:rPr lang="pt-BR"/>
              <a:pPr/>
              <a:t>10</a:t>
            </a:fld>
            <a:endParaRPr lang="pt-BR"/>
          </a:p>
        </p:txBody>
      </p:sp>
      <p:sp>
        <p:nvSpPr>
          <p:cNvPr id="6" name="Título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</p:spPr>
        <p:txBody>
          <a:bodyPr/>
          <a:lstStyle/>
          <a:p>
            <a:r>
              <a:rPr lang="pt-BR" dirty="0" smtClean="0"/>
              <a:t>Tipos de pesquisa</a:t>
            </a:r>
            <a:endParaRPr lang="pt-BR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56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156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156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6675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1" name="Rectangle 3"/>
          <p:cNvSpPr>
            <a:spLocks noGrp="1" noChangeArrowheads="1"/>
          </p:cNvSpPr>
          <p:nvPr>
            <p:ph idx="1"/>
          </p:nvPr>
        </p:nvSpPr>
        <p:spPr>
          <a:xfrm>
            <a:off x="1259631" y="1268413"/>
            <a:ext cx="7488833" cy="4608512"/>
          </a:xfrm>
        </p:spPr>
        <p:txBody>
          <a:bodyPr/>
          <a:lstStyle/>
          <a:p>
            <a:pPr marL="990600" lvl="1" indent="-533400">
              <a:lnSpc>
                <a:spcPct val="120000"/>
              </a:lnSpc>
              <a:buClr>
                <a:srgbClr val="CC3300"/>
              </a:buClr>
              <a:buSzPct val="90000"/>
              <a:buFont typeface="Wingdings" pitchFamily="2" charset="2"/>
              <a:buAutoNum type="arabicPeriod" startAt="3"/>
            </a:pPr>
            <a:endParaRPr lang="pt-BR" sz="3200" b="1" u="sng" dirty="0">
              <a:solidFill>
                <a:schemeClr val="tx2"/>
              </a:solidFill>
            </a:endParaRPr>
          </a:p>
          <a:p>
            <a:pPr marL="990600" lvl="1" indent="-533400" algn="just">
              <a:lnSpc>
                <a:spcPct val="120000"/>
              </a:lnSpc>
              <a:buClr>
                <a:srgbClr val="CC3300"/>
              </a:buClr>
              <a:buSzPct val="90000"/>
              <a:buFont typeface="Wingdings" pitchFamily="2" charset="2"/>
              <a:buAutoNum type="arabicPeriod" startAt="3"/>
            </a:pPr>
            <a:r>
              <a:rPr lang="pt-BR" sz="3200" u="sng" dirty="0">
                <a:solidFill>
                  <a:schemeClr val="tx2"/>
                </a:solidFill>
              </a:rPr>
              <a:t>Pesquisa Experimental</a:t>
            </a:r>
            <a:r>
              <a:rPr lang="pt-BR" sz="3200" dirty="0">
                <a:solidFill>
                  <a:schemeClr val="tx2"/>
                </a:solidFill>
              </a:rPr>
              <a:t> – </a:t>
            </a:r>
            <a:r>
              <a:rPr lang="pt-BR" dirty="0"/>
              <a:t>procura dizer de que modo ou por que aquele fenômeno foi produzido.</a:t>
            </a:r>
          </a:p>
          <a:p>
            <a:pPr marL="990600" lvl="1" indent="-533400" algn="just">
              <a:lnSpc>
                <a:spcPct val="120000"/>
              </a:lnSpc>
              <a:buClr>
                <a:srgbClr val="CC3300"/>
              </a:buClr>
              <a:buSzPct val="90000"/>
              <a:buFont typeface="Wingdings" pitchFamily="2" charset="2"/>
              <a:buNone/>
            </a:pPr>
            <a:endParaRPr lang="pt-BR" sz="1600" b="1" dirty="0"/>
          </a:p>
          <a:p>
            <a:pPr marL="609600" indent="-609600" algn="just">
              <a:lnSpc>
                <a:spcPct val="120000"/>
              </a:lnSpc>
              <a:buClr>
                <a:srgbClr val="CC3300"/>
              </a:buClr>
              <a:buSzPct val="90000"/>
              <a:buFont typeface="Wingdings" pitchFamily="2" charset="2"/>
              <a:buNone/>
            </a:pPr>
            <a:r>
              <a:rPr lang="pt-BR" dirty="0"/>
              <a:t>  </a:t>
            </a:r>
            <a:r>
              <a:rPr lang="pt-BR" dirty="0" smtClean="0"/>
              <a:t>		</a:t>
            </a:r>
            <a:r>
              <a:rPr lang="pt-BR" sz="2400" dirty="0" smtClean="0"/>
              <a:t>Pesquisa </a:t>
            </a:r>
            <a:r>
              <a:rPr lang="pt-BR" sz="2400" dirty="0"/>
              <a:t>experimental pode ser feita</a:t>
            </a:r>
          </a:p>
          <a:p>
            <a:pPr marL="609600" indent="-609600" algn="just">
              <a:lnSpc>
                <a:spcPct val="120000"/>
              </a:lnSpc>
              <a:buClr>
                <a:srgbClr val="CC3300"/>
              </a:buClr>
              <a:buSzPct val="90000"/>
              <a:buFont typeface="Wingdings" pitchFamily="2" charset="2"/>
              <a:buNone/>
            </a:pPr>
            <a:r>
              <a:rPr lang="pt-BR" sz="2400" dirty="0" smtClean="0"/>
              <a:t>		em </a:t>
            </a:r>
            <a:r>
              <a:rPr lang="pt-BR" sz="2400" dirty="0"/>
              <a:t>laboratório ou não.</a:t>
            </a:r>
            <a:endParaRPr lang="pt-BR" sz="2400" b="1" dirty="0"/>
          </a:p>
        </p:txBody>
      </p:sp>
      <p:sp>
        <p:nvSpPr>
          <p:cNvPr id="5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4A6ED-BE3D-440F-926A-96B4C954EC5F}" type="slidenum">
              <a:rPr lang="pt-BR"/>
              <a:pPr/>
              <a:t>11</a:t>
            </a:fld>
            <a:endParaRPr lang="pt-BR"/>
          </a:p>
        </p:txBody>
      </p:sp>
      <p:sp>
        <p:nvSpPr>
          <p:cNvPr id="6" name="Título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</p:spPr>
        <p:txBody>
          <a:bodyPr/>
          <a:lstStyle/>
          <a:p>
            <a:r>
              <a:rPr lang="pt-BR" dirty="0" smtClean="0"/>
              <a:t>Tipos de pesquisa</a:t>
            </a:r>
            <a:endParaRPr lang="pt-BR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55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155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155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5651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BB58B-C0D0-4945-8DA9-23421EF6D51E}" type="slidenum">
              <a:rPr lang="pt-BR"/>
              <a:pPr/>
              <a:t>12</a:t>
            </a:fld>
            <a:endParaRPr lang="pt-BR"/>
          </a:p>
        </p:txBody>
      </p:sp>
      <p:sp>
        <p:nvSpPr>
          <p:cNvPr id="6" name="Título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</p:spPr>
        <p:txBody>
          <a:bodyPr/>
          <a:lstStyle/>
          <a:p>
            <a:r>
              <a:rPr lang="pt-BR" dirty="0" smtClean="0"/>
              <a:t>Método científico</a:t>
            </a:r>
            <a:endParaRPr lang="pt-BR" dirty="0"/>
          </a:p>
        </p:txBody>
      </p:sp>
      <p:pic>
        <p:nvPicPr>
          <p:cNvPr id="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844824"/>
            <a:ext cx="7272808" cy="44644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3" name="Rectangle 3"/>
          <p:cNvSpPr>
            <a:spLocks noGrp="1" noChangeArrowheads="1"/>
          </p:cNvSpPr>
          <p:nvPr>
            <p:ph idx="1"/>
          </p:nvPr>
        </p:nvSpPr>
        <p:spPr>
          <a:xfrm>
            <a:off x="1259632" y="2204864"/>
            <a:ext cx="7649418" cy="3884786"/>
          </a:xfrm>
        </p:spPr>
        <p:txBody>
          <a:bodyPr>
            <a:normAutofit/>
          </a:bodyPr>
          <a:lstStyle/>
          <a:p>
            <a:pPr marL="609600" indent="-609600" algn="just">
              <a:lnSpc>
                <a:spcPct val="70000"/>
              </a:lnSpc>
              <a:spcBef>
                <a:spcPct val="50000"/>
              </a:spcBef>
              <a:buClrTx/>
              <a:buSzTx/>
              <a:buFont typeface="Wingdings" pitchFamily="2" charset="2"/>
              <a:buNone/>
            </a:pPr>
            <a:r>
              <a:rPr lang="pt-BR" sz="2600" dirty="0" smtClean="0"/>
              <a:t>O </a:t>
            </a:r>
            <a:r>
              <a:rPr lang="pt-BR" sz="2600" dirty="0"/>
              <a:t>método científico consiste </a:t>
            </a:r>
            <a:r>
              <a:rPr lang="pt-BR" sz="2600" dirty="0" smtClean="0"/>
              <a:t>em </a:t>
            </a:r>
            <a:r>
              <a:rPr lang="pt-BR" sz="2600" u="sng" dirty="0" smtClean="0"/>
              <a:t>4 </a:t>
            </a:r>
            <a:r>
              <a:rPr lang="pt-BR" sz="2600" u="sng" dirty="0"/>
              <a:t>práticas operacionais</a:t>
            </a:r>
            <a:r>
              <a:rPr lang="pt-BR" sz="2600" dirty="0"/>
              <a:t>:</a:t>
            </a:r>
          </a:p>
          <a:p>
            <a:pPr marL="883920" lvl="1" indent="-609600" algn="ctr">
              <a:lnSpc>
                <a:spcPct val="70000"/>
              </a:lnSpc>
              <a:spcBef>
                <a:spcPct val="50000"/>
              </a:spcBef>
              <a:buClrTx/>
              <a:buFont typeface="Wingdings" pitchFamily="2" charset="2"/>
              <a:buNone/>
            </a:pPr>
            <a:endParaRPr lang="pt-BR" sz="1400" b="1" dirty="0"/>
          </a:p>
          <a:p>
            <a:pPr marL="883920" lvl="1" indent="-609600" algn="ctr">
              <a:lnSpc>
                <a:spcPct val="70000"/>
              </a:lnSpc>
              <a:spcBef>
                <a:spcPct val="50000"/>
              </a:spcBef>
              <a:buClrTx/>
              <a:buFont typeface="Wingdings" pitchFamily="2" charset="2"/>
              <a:buNone/>
            </a:pPr>
            <a:endParaRPr lang="pt-BR" sz="500" b="1" dirty="0"/>
          </a:p>
          <a:p>
            <a:pPr marL="883920" lvl="1" indent="-609600" algn="just">
              <a:lnSpc>
                <a:spcPct val="140000"/>
              </a:lnSpc>
              <a:spcBef>
                <a:spcPct val="50000"/>
              </a:spcBef>
              <a:buClrTx/>
              <a:buFont typeface="Wingdings" pitchFamily="2" charset="2"/>
              <a:buAutoNum type="arabicPeriod"/>
            </a:pPr>
            <a:r>
              <a:rPr lang="pt-BR" sz="2000" b="1" dirty="0">
                <a:solidFill>
                  <a:schemeClr val="tx2"/>
                </a:solidFill>
              </a:rPr>
              <a:t>Desenvolvimento do problema. </a:t>
            </a:r>
            <a:r>
              <a:rPr lang="pt-BR" sz="1600" b="1" dirty="0">
                <a:solidFill>
                  <a:schemeClr val="hlink"/>
                </a:solidFill>
              </a:rPr>
              <a:t>(pergunta)</a:t>
            </a:r>
          </a:p>
          <a:p>
            <a:pPr marL="883920" lvl="1" indent="-609600" algn="just">
              <a:lnSpc>
                <a:spcPct val="140000"/>
              </a:lnSpc>
              <a:spcBef>
                <a:spcPct val="50000"/>
              </a:spcBef>
              <a:buClrTx/>
              <a:buFont typeface="Wingdings" pitchFamily="2" charset="2"/>
              <a:buAutoNum type="arabicPeriod"/>
            </a:pPr>
            <a:r>
              <a:rPr lang="pt-BR" sz="2000" b="1" dirty="0">
                <a:solidFill>
                  <a:schemeClr val="tx2"/>
                </a:solidFill>
              </a:rPr>
              <a:t>Formulação de uma hipótese. </a:t>
            </a:r>
            <a:r>
              <a:rPr lang="pt-BR" sz="1600" b="1" dirty="0">
                <a:solidFill>
                  <a:schemeClr val="hlink"/>
                </a:solidFill>
              </a:rPr>
              <a:t>(resposta)</a:t>
            </a:r>
          </a:p>
          <a:p>
            <a:pPr marL="883920" lvl="1" indent="-609600" algn="just">
              <a:lnSpc>
                <a:spcPct val="140000"/>
              </a:lnSpc>
              <a:spcBef>
                <a:spcPct val="50000"/>
              </a:spcBef>
              <a:buClrTx/>
              <a:buFont typeface="Wingdings" pitchFamily="2" charset="2"/>
              <a:buAutoNum type="arabicPeriod"/>
            </a:pPr>
            <a:r>
              <a:rPr lang="pt-BR" sz="2000" b="1" dirty="0">
                <a:solidFill>
                  <a:schemeClr val="tx2"/>
                </a:solidFill>
              </a:rPr>
              <a:t>Coleta de dados e informação. </a:t>
            </a:r>
            <a:r>
              <a:rPr lang="pt-BR" sz="1600" b="1" dirty="0">
                <a:solidFill>
                  <a:schemeClr val="hlink"/>
                </a:solidFill>
              </a:rPr>
              <a:t>(pesquisa)</a:t>
            </a:r>
          </a:p>
          <a:p>
            <a:pPr marL="883920" lvl="1" indent="-609600" algn="just">
              <a:lnSpc>
                <a:spcPct val="140000"/>
              </a:lnSpc>
              <a:spcBef>
                <a:spcPct val="50000"/>
              </a:spcBef>
              <a:buClrTx/>
              <a:buFont typeface="Wingdings" pitchFamily="2" charset="2"/>
              <a:buAutoNum type="arabicPeriod"/>
            </a:pPr>
            <a:r>
              <a:rPr lang="pt-BR" sz="2000" b="1" dirty="0">
                <a:solidFill>
                  <a:schemeClr val="tx2"/>
                </a:solidFill>
              </a:rPr>
              <a:t>Análise e interpretação dos resultados. </a:t>
            </a:r>
            <a:r>
              <a:rPr lang="pt-BR" sz="1600" b="1" dirty="0">
                <a:solidFill>
                  <a:schemeClr val="hlink"/>
                </a:solidFill>
              </a:rPr>
              <a:t>(análise)</a:t>
            </a:r>
          </a:p>
        </p:txBody>
      </p:sp>
      <p:sp>
        <p:nvSpPr>
          <p:cNvPr id="5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BB58B-C0D0-4945-8DA9-23421EF6D51E}" type="slidenum">
              <a:rPr lang="pt-BR"/>
              <a:pPr/>
              <a:t>13</a:t>
            </a:fld>
            <a:endParaRPr lang="pt-BR"/>
          </a:p>
        </p:txBody>
      </p:sp>
      <p:sp>
        <p:nvSpPr>
          <p:cNvPr id="6" name="Título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</p:spPr>
        <p:txBody>
          <a:bodyPr/>
          <a:lstStyle/>
          <a:p>
            <a:r>
              <a:rPr lang="pt-BR" dirty="0" smtClean="0"/>
              <a:t>Método científico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695777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BB58B-C0D0-4945-8DA9-23421EF6D51E}" type="slidenum">
              <a:rPr lang="pt-BR"/>
              <a:pPr/>
              <a:t>14</a:t>
            </a:fld>
            <a:endParaRPr lang="pt-BR"/>
          </a:p>
        </p:txBody>
      </p:sp>
      <p:sp>
        <p:nvSpPr>
          <p:cNvPr id="6" name="Título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</p:spPr>
        <p:txBody>
          <a:bodyPr/>
          <a:lstStyle/>
          <a:p>
            <a:r>
              <a:rPr lang="pt-BR" dirty="0" smtClean="0"/>
              <a:t>Método científico</a:t>
            </a:r>
            <a:endParaRPr lang="pt-BR" dirty="0"/>
          </a:p>
        </p:txBody>
      </p:sp>
      <p:pic>
        <p:nvPicPr>
          <p:cNvPr id="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628800"/>
            <a:ext cx="7200800" cy="43952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2107889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0" name="Rectangle 2"/>
          <p:cNvSpPr>
            <a:spLocks noGrp="1" noChangeArrowheads="1"/>
          </p:cNvSpPr>
          <p:nvPr>
            <p:ph idx="1"/>
          </p:nvPr>
        </p:nvSpPr>
        <p:spPr>
          <a:xfrm>
            <a:off x="971599" y="1052513"/>
            <a:ext cx="7954913" cy="5170487"/>
          </a:xfrm>
        </p:spPr>
        <p:txBody>
          <a:bodyPr/>
          <a:lstStyle/>
          <a:p>
            <a:pPr marL="990600" lvl="1" indent="-533400">
              <a:lnSpc>
                <a:spcPct val="110000"/>
              </a:lnSpc>
              <a:buSzPct val="90000"/>
              <a:buFont typeface="Wingdings" pitchFamily="2" charset="2"/>
              <a:buNone/>
            </a:pPr>
            <a:endParaRPr lang="pt-BR" sz="1600" b="1" dirty="0">
              <a:solidFill>
                <a:srgbClr val="006600"/>
              </a:solidFill>
            </a:endParaRPr>
          </a:p>
          <a:p>
            <a:pPr marL="990600" lvl="1" indent="-533400" algn="ctr">
              <a:lnSpc>
                <a:spcPct val="110000"/>
              </a:lnSpc>
              <a:buSzPct val="90000"/>
              <a:buFont typeface="Wingdings" pitchFamily="2" charset="2"/>
              <a:buNone/>
            </a:pPr>
            <a:endParaRPr lang="pt-BR" sz="2700" b="1" dirty="0" smtClean="0">
              <a:solidFill>
                <a:srgbClr val="CC3300"/>
              </a:solidFill>
            </a:endParaRPr>
          </a:p>
          <a:p>
            <a:pPr marL="990600" lvl="1" indent="-533400" algn="ctr">
              <a:lnSpc>
                <a:spcPct val="110000"/>
              </a:lnSpc>
              <a:buSzPct val="90000"/>
              <a:buFont typeface="Wingdings" pitchFamily="2" charset="2"/>
              <a:buNone/>
            </a:pPr>
            <a:r>
              <a:rPr lang="pt-BR" sz="2700" b="1" dirty="0" smtClean="0">
                <a:solidFill>
                  <a:srgbClr val="CC3300"/>
                </a:solidFill>
              </a:rPr>
              <a:t>“</a:t>
            </a:r>
            <a:r>
              <a:rPr lang="pt-BR" sz="2700" b="1" dirty="0">
                <a:solidFill>
                  <a:srgbClr val="CC3300"/>
                </a:solidFill>
              </a:rPr>
              <a:t>ONDE” e “COMO” será realizada a pesquisa.</a:t>
            </a:r>
          </a:p>
          <a:p>
            <a:pPr marL="990600" lvl="1" indent="-533400" algn="ctr">
              <a:lnSpc>
                <a:spcPct val="110000"/>
              </a:lnSpc>
              <a:buSzPct val="90000"/>
              <a:buFont typeface="Wingdings" pitchFamily="2" charset="2"/>
              <a:buNone/>
            </a:pPr>
            <a:endParaRPr lang="pt-BR" sz="900" b="1" dirty="0">
              <a:solidFill>
                <a:srgbClr val="CC3300"/>
              </a:solidFill>
            </a:endParaRPr>
          </a:p>
          <a:p>
            <a:pPr marL="990600" lvl="1" indent="-533400">
              <a:lnSpc>
                <a:spcPct val="110000"/>
              </a:lnSpc>
              <a:buSzPct val="90000"/>
            </a:pPr>
            <a:r>
              <a:rPr lang="pt-BR" dirty="0"/>
              <a:t>Indicação dos </a:t>
            </a:r>
            <a:r>
              <a:rPr lang="pt-BR" u="sng" dirty="0"/>
              <a:t>métodos</a:t>
            </a:r>
            <a:r>
              <a:rPr lang="pt-BR" dirty="0"/>
              <a:t> e </a:t>
            </a:r>
            <a:r>
              <a:rPr lang="pt-BR" u="sng" dirty="0"/>
              <a:t>técnicas</a:t>
            </a:r>
            <a:r>
              <a:rPr lang="pt-BR" dirty="0"/>
              <a:t> a serem </a:t>
            </a:r>
            <a:r>
              <a:rPr lang="pt-BR"/>
              <a:t>utilizados </a:t>
            </a:r>
            <a:r>
              <a:rPr lang="pt-BR" smtClean="0"/>
              <a:t>no trabalho.</a:t>
            </a:r>
            <a:endParaRPr lang="pt-BR" dirty="0"/>
          </a:p>
          <a:p>
            <a:pPr marL="990600" lvl="1" indent="-533400">
              <a:lnSpc>
                <a:spcPct val="110000"/>
              </a:lnSpc>
              <a:buSzPct val="90000"/>
            </a:pPr>
            <a:r>
              <a:rPr lang="pt-BR" dirty="0"/>
              <a:t>Identificação das fontes de pesquisa bibliográfica ou eletrônica.</a:t>
            </a:r>
          </a:p>
          <a:p>
            <a:pPr marL="990600" lvl="1" indent="-533400">
              <a:lnSpc>
                <a:spcPct val="110000"/>
              </a:lnSpc>
              <a:buSzPct val="90000"/>
            </a:pPr>
            <a:r>
              <a:rPr lang="pt-BR" dirty="0"/>
              <a:t>Configuração do universo de pesquisa e da técnica de amostragem utilizada.   </a:t>
            </a:r>
          </a:p>
          <a:p>
            <a:pPr marL="990600" lvl="1" indent="-533400">
              <a:lnSpc>
                <a:spcPct val="110000"/>
              </a:lnSpc>
              <a:buSzPct val="90000"/>
            </a:pPr>
            <a:endParaRPr lang="pt-BR" sz="1200" b="1" dirty="0">
              <a:solidFill>
                <a:srgbClr val="CC3300"/>
              </a:solidFill>
            </a:endParaRPr>
          </a:p>
        </p:txBody>
      </p:sp>
      <p:sp>
        <p:nvSpPr>
          <p:cNvPr id="5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0260F-A72D-4A8E-A5D6-71A03605CD67}" type="slidenum">
              <a:rPr lang="pt-BR"/>
              <a:pPr/>
              <a:t>15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Metodologia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017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2017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2017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2017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1259632" y="1700808"/>
            <a:ext cx="7503368" cy="4593565"/>
          </a:xfrm>
          <a:noFill/>
          <a:ln/>
        </p:spPr>
        <p:txBody>
          <a:bodyPr wrap="square">
            <a:spAutoFit/>
          </a:bodyPr>
          <a:lstStyle/>
          <a:p>
            <a:pPr marL="609600" indent="-609600" algn="ctr">
              <a:lnSpc>
                <a:spcPct val="150000"/>
              </a:lnSpc>
              <a:buFont typeface="Wingdings" pitchFamily="2" charset="2"/>
              <a:buNone/>
            </a:pPr>
            <a:endParaRPr lang="pt-BR" sz="1600" b="1" u="sng" dirty="0">
              <a:solidFill>
                <a:srgbClr val="CC33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609600" indent="-609600" algn="just">
              <a:lnSpc>
                <a:spcPct val="150000"/>
              </a:lnSpc>
              <a:buFont typeface="Wingdings" pitchFamily="2" charset="2"/>
              <a:buNone/>
            </a:pPr>
            <a:r>
              <a:rPr lang="pt-BR" sz="2600" b="1" dirty="0" smtClean="0">
                <a:solidFill>
                  <a:schemeClr val="tx2"/>
                </a:solidFill>
              </a:rPr>
              <a:t>	</a:t>
            </a:r>
            <a:r>
              <a:rPr lang="pt-BR" sz="26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O </a:t>
            </a:r>
            <a:r>
              <a:rPr lang="pt-BR" sz="26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pesquisador é guiado por uma característica humana básica: “</a:t>
            </a:r>
            <a:r>
              <a:rPr lang="pt-BR" sz="2600" b="1" i="1" u="sng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a curiosidade</a:t>
            </a:r>
            <a:r>
              <a:rPr lang="pt-BR" sz="26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”.</a:t>
            </a:r>
          </a:p>
          <a:p>
            <a:pPr marL="609600" indent="-609600" algn="just">
              <a:lnSpc>
                <a:spcPct val="150000"/>
              </a:lnSpc>
              <a:buFont typeface="Wingdings" pitchFamily="2" charset="2"/>
              <a:buNone/>
            </a:pPr>
            <a:endParaRPr lang="pt-BR" sz="16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609600" indent="-609600" algn="just">
              <a:lnSpc>
                <a:spcPct val="150000"/>
              </a:lnSpc>
              <a:buFont typeface="Wingdings" pitchFamily="2" charset="2"/>
              <a:buNone/>
            </a:pPr>
            <a:r>
              <a:rPr lang="pt-BR" sz="25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	O </a:t>
            </a:r>
            <a:r>
              <a:rPr lang="pt-BR" sz="25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pesquisador está constantemente tentando explicar os “</a:t>
            </a:r>
            <a:r>
              <a:rPr lang="pt-BR" sz="2500" b="1" u="sng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porquês</a:t>
            </a:r>
            <a:r>
              <a:rPr lang="pt-BR" sz="25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” e os “</a:t>
            </a:r>
            <a:r>
              <a:rPr lang="pt-BR" sz="2500" b="1" u="sng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comos</a:t>
            </a:r>
            <a:r>
              <a:rPr lang="pt-BR" sz="25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” das coisas</a:t>
            </a:r>
            <a:r>
              <a:rPr lang="pt-BR" sz="25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.</a:t>
            </a:r>
            <a:endParaRPr lang="pt-BR" sz="25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485BC-5CF4-42D7-A601-F59E74261F76}" type="slidenum">
              <a:rPr lang="pt-BR"/>
              <a:pPr/>
              <a:t>2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Conhecimento científico</a:t>
            </a:r>
            <a:endParaRPr lang="pt-BR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uiExpand="1" build="p" autoUpdateAnimBg="0" rev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Grp="1" noChangeArrowheads="1"/>
          </p:cNvSpPr>
          <p:nvPr>
            <p:ph idx="1"/>
          </p:nvPr>
        </p:nvSpPr>
        <p:spPr>
          <a:xfrm>
            <a:off x="539552" y="1700808"/>
            <a:ext cx="8458200" cy="3976473"/>
          </a:xfrm>
          <a:noFill/>
          <a:ln/>
        </p:spPr>
        <p:txBody>
          <a:bodyPr>
            <a:spAutoFit/>
          </a:bodyPr>
          <a:lstStyle/>
          <a:p>
            <a:pPr marL="990600" lvl="1" indent="-533400">
              <a:lnSpc>
                <a:spcPct val="120000"/>
              </a:lnSpc>
            </a:pPr>
            <a:endParaRPr lang="pt-BR" b="1" u="sng" dirty="0"/>
          </a:p>
          <a:p>
            <a:pPr marL="990600" lvl="1" indent="-533400">
              <a:lnSpc>
                <a:spcPct val="120000"/>
              </a:lnSpc>
            </a:pPr>
            <a:r>
              <a:rPr lang="pt-BR" b="1" u="sng" dirty="0"/>
              <a:t>Filosófico</a:t>
            </a:r>
            <a:r>
              <a:rPr lang="pt-BR" dirty="0"/>
              <a:t> – </a:t>
            </a:r>
            <a:r>
              <a:rPr lang="pt-BR" sz="2400" b="1" dirty="0"/>
              <a:t>Reflexão crítica, com o objetivo de compreender a realidade.</a:t>
            </a:r>
            <a:r>
              <a:rPr lang="pt-BR" sz="2400" dirty="0"/>
              <a:t> </a:t>
            </a:r>
          </a:p>
          <a:p>
            <a:pPr marL="1371600" lvl="2" indent="-457200">
              <a:lnSpc>
                <a:spcPct val="120000"/>
              </a:lnSpc>
            </a:pPr>
            <a:r>
              <a:rPr lang="pt-BR" sz="2000" dirty="0"/>
              <a:t>Baseada na experiência e não na experimentação</a:t>
            </a:r>
          </a:p>
          <a:p>
            <a:pPr marL="1371600" lvl="2" indent="-457200">
              <a:lnSpc>
                <a:spcPct val="120000"/>
              </a:lnSpc>
              <a:buFont typeface="Wingdings" pitchFamily="2" charset="2"/>
              <a:buNone/>
            </a:pPr>
            <a:endParaRPr lang="pt-BR" sz="2000" dirty="0"/>
          </a:p>
          <a:p>
            <a:pPr marL="990600" lvl="1" indent="-533400">
              <a:lnSpc>
                <a:spcPct val="120000"/>
              </a:lnSpc>
            </a:pPr>
            <a:r>
              <a:rPr lang="pt-BR" b="1" u="sng" dirty="0"/>
              <a:t>Teológico</a:t>
            </a:r>
            <a:r>
              <a:rPr lang="pt-BR" dirty="0"/>
              <a:t> –</a:t>
            </a:r>
            <a:r>
              <a:rPr lang="pt-BR" b="1" dirty="0"/>
              <a:t> </a:t>
            </a:r>
            <a:r>
              <a:rPr lang="pt-BR" sz="2400" b="1" dirty="0"/>
              <a:t>Está ligado à fé.</a:t>
            </a:r>
          </a:p>
          <a:p>
            <a:pPr marL="1371600" lvl="2" indent="-457200">
              <a:lnSpc>
                <a:spcPct val="120000"/>
              </a:lnSpc>
            </a:pPr>
            <a:r>
              <a:rPr lang="pt-BR" sz="2000" dirty="0"/>
              <a:t>Conhecimento sistemático do mundo: origem, significado, destino, finalidade.</a:t>
            </a:r>
            <a:r>
              <a:rPr lang="pt-BR" b="1" dirty="0"/>
              <a:t> </a:t>
            </a:r>
          </a:p>
        </p:txBody>
      </p:sp>
      <p:sp>
        <p:nvSpPr>
          <p:cNvPr id="5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76091-054D-4B6C-B311-B3C1C403317A}" type="slidenum">
              <a:rPr lang="pt-BR"/>
              <a:pPr/>
              <a:t>3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Conhecimento</a:t>
            </a:r>
            <a:endParaRPr lang="pt-BR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48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48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48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48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48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48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48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48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866" grpId="0" uiExpand="1" build="p" autoUpdateAnimBg="0" rev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/>
          <p:cNvSpPr>
            <a:spLocks noGrp="1" noChangeArrowheads="1"/>
          </p:cNvSpPr>
          <p:nvPr>
            <p:ph idx="1"/>
          </p:nvPr>
        </p:nvSpPr>
        <p:spPr>
          <a:xfrm>
            <a:off x="683568" y="1700808"/>
            <a:ext cx="8005352" cy="4936736"/>
          </a:xfrm>
          <a:noFill/>
          <a:ln/>
        </p:spPr>
        <p:txBody>
          <a:bodyPr wrap="square">
            <a:spAutoFit/>
          </a:bodyPr>
          <a:lstStyle/>
          <a:p>
            <a:pPr marL="990600" lvl="1" indent="-533400">
              <a:lnSpc>
                <a:spcPct val="120000"/>
              </a:lnSpc>
            </a:pPr>
            <a:endParaRPr lang="pt-BR" sz="500" b="1" u="sng" dirty="0"/>
          </a:p>
          <a:p>
            <a:pPr marL="990600" lvl="1" indent="-533400">
              <a:lnSpc>
                <a:spcPct val="120000"/>
              </a:lnSpc>
            </a:pPr>
            <a:r>
              <a:rPr lang="pt-BR" b="1" u="sng" dirty="0"/>
              <a:t>Empírico</a:t>
            </a:r>
            <a:r>
              <a:rPr lang="pt-BR" dirty="0"/>
              <a:t> – </a:t>
            </a:r>
            <a:r>
              <a:rPr lang="pt-BR" sz="2400" b="1" dirty="0"/>
              <a:t>pela vivência coletiva os conhecimentos são transmitidos de uma pessoa à outra, de geração em geração.</a:t>
            </a:r>
          </a:p>
          <a:p>
            <a:pPr marL="1371600" lvl="2" indent="-457200">
              <a:lnSpc>
                <a:spcPct val="120000"/>
              </a:lnSpc>
            </a:pPr>
            <a:r>
              <a:rPr lang="pt-BR" sz="2000" dirty="0"/>
              <a:t>Canja de galinha</a:t>
            </a:r>
          </a:p>
          <a:p>
            <a:pPr marL="990600" lvl="1" indent="-533400">
              <a:lnSpc>
                <a:spcPct val="120000"/>
              </a:lnSpc>
            </a:pPr>
            <a:r>
              <a:rPr lang="pt-BR" b="1" u="sng" dirty="0"/>
              <a:t>Científico</a:t>
            </a:r>
            <a:r>
              <a:rPr lang="pt-BR" dirty="0"/>
              <a:t> – </a:t>
            </a:r>
            <a:r>
              <a:rPr lang="pt-BR" sz="2400" b="1" dirty="0"/>
              <a:t>exige que o pesquisador seja crítico, objetivo, racional e imparcial. </a:t>
            </a:r>
          </a:p>
          <a:p>
            <a:pPr marL="1371600" lvl="2" indent="-457200">
              <a:lnSpc>
                <a:spcPct val="120000"/>
              </a:lnSpc>
            </a:pPr>
            <a:r>
              <a:rPr lang="pt-BR" sz="2000" dirty="0"/>
              <a:t>Pesquisa científica; Teste de hipóteses</a:t>
            </a:r>
            <a:endParaRPr lang="pt-BR" sz="2000" b="1" dirty="0"/>
          </a:p>
          <a:p>
            <a:pPr marL="990600" lvl="1" indent="-533400" algn="ctr">
              <a:lnSpc>
                <a:spcPct val="120000"/>
              </a:lnSpc>
              <a:buFont typeface="Wingdings" pitchFamily="2" charset="2"/>
              <a:buNone/>
            </a:pPr>
            <a:endParaRPr lang="pt-BR" sz="10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990600" lvl="1" indent="-533400" algn="ctr">
              <a:lnSpc>
                <a:spcPct val="120000"/>
              </a:lnSpc>
              <a:buFont typeface="Wingdings" pitchFamily="2" charset="2"/>
              <a:buNone/>
            </a:pPr>
            <a:r>
              <a:rPr lang="pt-BR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A ciência é um processo de busca da verdade.</a:t>
            </a:r>
          </a:p>
        </p:txBody>
      </p:sp>
      <p:sp>
        <p:nvSpPr>
          <p:cNvPr id="5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00322-CBDC-42FE-9966-0CF3BB37DE4D}" type="slidenum">
              <a:rPr lang="pt-BR"/>
              <a:pPr/>
              <a:t>4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Conhecimento</a:t>
            </a:r>
            <a:endParaRPr lang="pt-BR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69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69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669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69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669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669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669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669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669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669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6914" grpId="0" uiExpand="1" build="p" autoUpdateAnimBg="0" rev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idx="1"/>
          </p:nvPr>
        </p:nvSpPr>
        <p:spPr>
          <a:xfrm>
            <a:off x="1331640" y="2060848"/>
            <a:ext cx="6624736" cy="4082656"/>
          </a:xfrm>
          <a:noFill/>
          <a:ln/>
        </p:spPr>
        <p:txBody>
          <a:bodyPr wrap="square">
            <a:spAutoFit/>
          </a:bodyPr>
          <a:lstStyle/>
          <a:p>
            <a:pPr marL="609600" indent="-609600">
              <a:lnSpc>
                <a:spcPct val="110000"/>
              </a:lnSpc>
            </a:pPr>
            <a:r>
              <a:rPr lang="pt-BR" sz="2800" b="1" dirty="0"/>
              <a:t>Era da Informação</a:t>
            </a:r>
          </a:p>
          <a:p>
            <a:pPr marL="609600" indent="-609600">
              <a:lnSpc>
                <a:spcPct val="110000"/>
              </a:lnSpc>
            </a:pPr>
            <a:r>
              <a:rPr lang="pt-BR" sz="2800" b="1" dirty="0"/>
              <a:t>Importância da leitura</a:t>
            </a:r>
          </a:p>
          <a:p>
            <a:pPr marL="609600" indent="-609600">
              <a:lnSpc>
                <a:spcPct val="110000"/>
              </a:lnSpc>
            </a:pPr>
            <a:r>
              <a:rPr lang="pt-BR" sz="2800" b="1" dirty="0"/>
              <a:t>Leitura:</a:t>
            </a:r>
          </a:p>
          <a:p>
            <a:pPr marL="990600" lvl="1" indent="-533400">
              <a:lnSpc>
                <a:spcPct val="110000"/>
              </a:lnSpc>
            </a:pPr>
            <a:r>
              <a:rPr lang="pt-BR" dirty="0"/>
              <a:t>De entretenimento e cultura geral: </a:t>
            </a:r>
            <a:r>
              <a:rPr lang="pt-BR" sz="2000" dirty="0"/>
              <a:t>Romance, Playboy, Capricho, Veja, Isto é, Info, Exame, ...</a:t>
            </a:r>
          </a:p>
          <a:p>
            <a:pPr marL="990600" lvl="1" indent="-533400">
              <a:lnSpc>
                <a:spcPct val="110000"/>
              </a:lnSpc>
            </a:pPr>
            <a:r>
              <a:rPr lang="pt-BR" dirty="0"/>
              <a:t>De formação: </a:t>
            </a:r>
            <a:r>
              <a:rPr lang="pt-BR" sz="2400" dirty="0"/>
              <a:t>livros, teses, monografias, ...</a:t>
            </a:r>
          </a:p>
          <a:p>
            <a:pPr marL="990600" lvl="1" indent="-533400" algn="ctr">
              <a:lnSpc>
                <a:spcPct val="110000"/>
              </a:lnSpc>
              <a:buFont typeface="Wingdings" pitchFamily="2" charset="2"/>
              <a:buNone/>
            </a:pPr>
            <a:endParaRPr lang="pt-BR" sz="900" b="1" dirty="0">
              <a:solidFill>
                <a:schemeClr val="folHlink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C8FC0-4E15-4D43-A710-E3F2BCD829C8}" type="slidenum">
              <a:rPr lang="pt-BR"/>
              <a:pPr/>
              <a:t>5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Conhecimento</a:t>
            </a:r>
            <a:endParaRPr lang="pt-BR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16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16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16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16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16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16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16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16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16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16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618" grpId="0" uiExpand="1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3" name="Rectangle 7"/>
          <p:cNvSpPr>
            <a:spLocks noGrp="1" noChangeArrowheads="1"/>
          </p:cNvSpPr>
          <p:nvPr>
            <p:ph idx="1"/>
          </p:nvPr>
        </p:nvSpPr>
        <p:spPr>
          <a:xfrm>
            <a:off x="1403648" y="1412776"/>
            <a:ext cx="7275512" cy="4968553"/>
          </a:xfrm>
        </p:spPr>
        <p:txBody>
          <a:bodyPr/>
          <a:lstStyle/>
          <a:p>
            <a:pPr marL="533400" indent="-533400" algn="just">
              <a:spcBef>
                <a:spcPct val="50000"/>
              </a:spcBef>
              <a:buClrTx/>
              <a:buSzTx/>
              <a:buFont typeface="Wingdings" pitchFamily="2" charset="2"/>
              <a:buAutoNum type="arabicPeriod"/>
            </a:pPr>
            <a:r>
              <a:rPr lang="pt-BR" sz="2800" b="1" u="sng" dirty="0"/>
              <a:t>MÉTODO</a:t>
            </a:r>
            <a:r>
              <a:rPr lang="pt-BR" sz="2800" b="1" dirty="0"/>
              <a:t>:</a:t>
            </a:r>
            <a:r>
              <a:rPr lang="pt-BR" sz="2400" b="1" dirty="0"/>
              <a:t>  </a:t>
            </a:r>
            <a:r>
              <a:rPr lang="pt-BR" sz="2400" dirty="0"/>
              <a:t>Caminho trilhado pelos cientistas para atingir um determinado objetivo (busca da verdade). </a:t>
            </a:r>
            <a:r>
              <a:rPr lang="pt-BR" sz="2400" b="1" dirty="0"/>
              <a:t>(Estratégia)</a:t>
            </a:r>
          </a:p>
          <a:p>
            <a:pPr marL="533400" indent="-533400" algn="just">
              <a:spcBef>
                <a:spcPct val="50000"/>
              </a:spcBef>
              <a:buClrTx/>
              <a:buSzTx/>
              <a:buFont typeface="Wingdings" pitchFamily="2" charset="2"/>
              <a:buNone/>
            </a:pPr>
            <a:r>
              <a:rPr lang="pt-BR" sz="1000" dirty="0"/>
              <a:t> </a:t>
            </a:r>
            <a:endParaRPr lang="pt-BR" sz="1000" b="1" dirty="0"/>
          </a:p>
          <a:p>
            <a:pPr marL="533400" indent="-533400" algn="just">
              <a:spcBef>
                <a:spcPct val="50000"/>
              </a:spcBef>
              <a:buClrTx/>
              <a:buSzTx/>
              <a:buFont typeface="Wingdings" pitchFamily="2" charset="2"/>
              <a:buAutoNum type="arabicPeriod" startAt="2"/>
            </a:pPr>
            <a:r>
              <a:rPr lang="pt-BR" sz="2800" b="1" u="sng" dirty="0"/>
              <a:t>MÉTODO</a:t>
            </a:r>
            <a:r>
              <a:rPr lang="pt-BR" sz="2800" b="1" dirty="0"/>
              <a:t>:</a:t>
            </a:r>
            <a:r>
              <a:rPr lang="pt-BR" sz="2400" b="1" dirty="0"/>
              <a:t> </a:t>
            </a:r>
            <a:r>
              <a:rPr lang="pt-BR" sz="2400" dirty="0"/>
              <a:t>Conjunto de diversas etapas ou passos que devem ser dados para a realização da pesquisa.</a:t>
            </a:r>
            <a:r>
              <a:rPr lang="pt-BR" sz="2800" b="1" dirty="0"/>
              <a:t> </a:t>
            </a:r>
          </a:p>
          <a:p>
            <a:pPr marL="533400" indent="-533400" algn="just">
              <a:spcBef>
                <a:spcPct val="50000"/>
              </a:spcBef>
              <a:buClrTx/>
              <a:buSzTx/>
              <a:buFont typeface="Wingdings" pitchFamily="2" charset="2"/>
              <a:buNone/>
            </a:pPr>
            <a:endParaRPr lang="pt-BR" sz="1000" b="1" dirty="0"/>
          </a:p>
          <a:p>
            <a:pPr marL="533400" indent="-533400" algn="just">
              <a:spcBef>
                <a:spcPct val="50000"/>
              </a:spcBef>
              <a:buClrTx/>
              <a:buSzTx/>
              <a:buFont typeface="Wingdings" pitchFamily="2" charset="2"/>
              <a:buAutoNum type="arabicPeriod" startAt="3"/>
            </a:pPr>
            <a:r>
              <a:rPr lang="pt-BR" sz="2800" b="1" u="sng" dirty="0"/>
              <a:t>MÉTODO:</a:t>
            </a:r>
            <a:r>
              <a:rPr lang="pt-BR" sz="2800" b="1" dirty="0"/>
              <a:t> </a:t>
            </a:r>
            <a:r>
              <a:rPr lang="pt-BR" sz="2400" dirty="0"/>
              <a:t>Caminho ordenado e sistemático que se percorre na busca do conhecimento.</a:t>
            </a:r>
          </a:p>
          <a:p>
            <a:pPr marL="914400" lvl="1" indent="-457200" algn="ctr">
              <a:spcBef>
                <a:spcPct val="50000"/>
              </a:spcBef>
              <a:buClrTx/>
              <a:buFontTx/>
              <a:buNone/>
            </a:pPr>
            <a:endParaRPr lang="pt-BR" sz="900" b="1" dirty="0"/>
          </a:p>
          <a:p>
            <a:pPr marL="914400" lvl="1" indent="-457200" algn="ctr">
              <a:spcBef>
                <a:spcPct val="50000"/>
              </a:spcBef>
              <a:buClrTx/>
              <a:buFontTx/>
              <a:buNone/>
            </a:pPr>
            <a:r>
              <a:rPr lang="pt-BR" sz="2400" b="1" dirty="0"/>
              <a:t>“O método estabelece </a:t>
            </a:r>
            <a:r>
              <a:rPr lang="pt-BR" sz="2400" b="1" u="sng" dirty="0"/>
              <a:t>o que</a:t>
            </a:r>
            <a:r>
              <a:rPr lang="pt-BR" sz="2400" b="1" dirty="0"/>
              <a:t> fazer”</a:t>
            </a:r>
            <a:endParaRPr lang="en-US" sz="2400" dirty="0">
              <a:latin typeface="Lucida Calligraphy" pitchFamily="66" charset="0"/>
            </a:endParaRPr>
          </a:p>
        </p:txBody>
      </p:sp>
      <p:sp>
        <p:nvSpPr>
          <p:cNvPr id="5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156A9-1106-43D3-ABAD-25B58B504106}" type="slidenum">
              <a:rPr lang="pt-BR"/>
              <a:pPr/>
              <a:t>6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Método</a:t>
            </a:r>
            <a:endParaRPr lang="pt-BR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43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3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43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43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43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3" name="Rectangle 3"/>
          <p:cNvSpPr>
            <a:spLocks noGrp="1" noChangeArrowheads="1"/>
          </p:cNvSpPr>
          <p:nvPr>
            <p:ph idx="1"/>
          </p:nvPr>
        </p:nvSpPr>
        <p:spPr>
          <a:xfrm>
            <a:off x="1187450" y="1628800"/>
            <a:ext cx="7632700" cy="4624363"/>
          </a:xfrm>
        </p:spPr>
        <p:txBody>
          <a:bodyPr/>
          <a:lstStyle/>
          <a:p>
            <a:pPr marL="533400" indent="-533400" algn="ctr">
              <a:lnSpc>
                <a:spcPct val="130000"/>
              </a:lnSpc>
              <a:spcBef>
                <a:spcPct val="50000"/>
              </a:spcBef>
              <a:buClrTx/>
              <a:buSzTx/>
              <a:buFont typeface="Wingdings" pitchFamily="2" charset="2"/>
              <a:buNone/>
            </a:pPr>
            <a:endParaRPr lang="pt-BR" b="1" u="sng" dirty="0"/>
          </a:p>
          <a:p>
            <a:pPr marL="533400" indent="-533400" algn="just">
              <a:lnSpc>
                <a:spcPct val="130000"/>
              </a:lnSpc>
              <a:spcBef>
                <a:spcPct val="50000"/>
              </a:spcBef>
              <a:buClrTx/>
              <a:buSzTx/>
              <a:buFont typeface="Wingdings" pitchFamily="2" charset="2"/>
              <a:buNone/>
            </a:pPr>
            <a:r>
              <a:rPr lang="pt-BR" b="1" dirty="0" smtClean="0"/>
              <a:t>	</a:t>
            </a:r>
            <a:r>
              <a:rPr lang="pt-BR" b="1" u="sng" dirty="0" smtClean="0"/>
              <a:t>TÉCNICA</a:t>
            </a:r>
            <a:r>
              <a:rPr lang="pt-BR" b="1" dirty="0" smtClean="0"/>
              <a:t> </a:t>
            </a:r>
            <a:r>
              <a:rPr lang="pt-BR" b="1" dirty="0"/>
              <a:t>- </a:t>
            </a:r>
            <a:r>
              <a:rPr lang="pt-BR" sz="2800" b="1" dirty="0"/>
              <a:t>conjunto de procedimentos ou processos de uma ciência, nas diversas etapas do método. </a:t>
            </a:r>
          </a:p>
          <a:p>
            <a:pPr marL="533400" indent="-533400" algn="ctr">
              <a:lnSpc>
                <a:spcPct val="130000"/>
              </a:lnSpc>
              <a:spcBef>
                <a:spcPct val="50000"/>
              </a:spcBef>
              <a:buClrTx/>
              <a:buSzTx/>
              <a:buFont typeface="Wingdings" pitchFamily="2" charset="2"/>
              <a:buNone/>
            </a:pPr>
            <a:endParaRPr lang="pt-BR" sz="2800" b="1" dirty="0"/>
          </a:p>
          <a:p>
            <a:pPr marL="533400" indent="-533400" algn="ctr">
              <a:lnSpc>
                <a:spcPct val="130000"/>
              </a:lnSpc>
              <a:spcBef>
                <a:spcPct val="50000"/>
              </a:spcBef>
              <a:buClrTx/>
              <a:buSzTx/>
              <a:buFont typeface="Wingdings" pitchFamily="2" charset="2"/>
              <a:buNone/>
            </a:pPr>
            <a:r>
              <a:rPr lang="pt-BR" sz="2400" b="1" dirty="0"/>
              <a:t>A técnica estabelece o </a:t>
            </a:r>
            <a:r>
              <a:rPr lang="pt-BR" sz="2400" b="1" u="sng" dirty="0"/>
              <a:t>como fazer</a:t>
            </a:r>
            <a:r>
              <a:rPr lang="pt-BR" sz="2400" b="1" dirty="0"/>
              <a:t>.</a:t>
            </a:r>
            <a:endParaRPr lang="pt-BR" sz="1600" b="1" dirty="0"/>
          </a:p>
          <a:p>
            <a:pPr marL="533400" indent="-533400" algn="just">
              <a:lnSpc>
                <a:spcPct val="130000"/>
              </a:lnSpc>
              <a:spcBef>
                <a:spcPct val="50000"/>
              </a:spcBef>
              <a:buClrTx/>
              <a:buSzTx/>
              <a:buFont typeface="Wingdings" pitchFamily="2" charset="2"/>
              <a:buNone/>
            </a:pPr>
            <a:endParaRPr lang="pt-BR" sz="2400" dirty="0">
              <a:solidFill>
                <a:schemeClr val="hlink"/>
              </a:solidFill>
            </a:endParaRPr>
          </a:p>
        </p:txBody>
      </p:sp>
      <p:sp>
        <p:nvSpPr>
          <p:cNvPr id="5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93E2D-A1F9-4738-8775-AB55D8EB9499}" type="slidenum">
              <a:rPr lang="pt-BR"/>
              <a:pPr/>
              <a:t>7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Técnica</a:t>
            </a:r>
            <a:endParaRPr lang="pt-BR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3" name="Rectangle 3"/>
          <p:cNvSpPr>
            <a:spLocks noGrp="1" noChangeArrowheads="1"/>
          </p:cNvSpPr>
          <p:nvPr>
            <p:ph idx="1"/>
          </p:nvPr>
        </p:nvSpPr>
        <p:spPr>
          <a:xfrm>
            <a:off x="1187624" y="1412776"/>
            <a:ext cx="7415212" cy="4343400"/>
          </a:xfrm>
        </p:spPr>
        <p:txBody>
          <a:bodyPr/>
          <a:lstStyle/>
          <a:p>
            <a:pPr marL="533400" indent="-533400" algn="just">
              <a:lnSpc>
                <a:spcPct val="110000"/>
              </a:lnSpc>
              <a:spcBef>
                <a:spcPct val="50000"/>
              </a:spcBef>
              <a:buClrTx/>
              <a:buSzTx/>
              <a:buFont typeface="Wingdings" pitchFamily="2" charset="2"/>
              <a:buChar char="§"/>
            </a:pPr>
            <a:endParaRPr lang="pt-BR" sz="2800" b="1" u="sng" dirty="0">
              <a:solidFill>
                <a:schemeClr val="tx2"/>
              </a:solidFill>
            </a:endParaRPr>
          </a:p>
          <a:p>
            <a:pPr marL="533400" indent="-533400" algn="just">
              <a:lnSpc>
                <a:spcPct val="110000"/>
              </a:lnSpc>
              <a:spcBef>
                <a:spcPct val="50000"/>
              </a:spcBef>
              <a:buClrTx/>
              <a:buSzTx/>
              <a:buFont typeface="Wingdings" pitchFamily="2" charset="2"/>
              <a:buChar char="§"/>
            </a:pPr>
            <a:r>
              <a:rPr lang="pt-BR" sz="2800" b="1" u="sng" dirty="0">
                <a:solidFill>
                  <a:schemeClr val="tx2"/>
                </a:solidFill>
              </a:rPr>
              <a:t>PESQUISA</a:t>
            </a:r>
            <a:r>
              <a:rPr lang="pt-BR" sz="2800" b="1" dirty="0">
                <a:solidFill>
                  <a:schemeClr val="tx2"/>
                </a:solidFill>
              </a:rPr>
              <a:t>: </a:t>
            </a:r>
            <a:r>
              <a:rPr lang="pt-BR" sz="2400" b="1" dirty="0"/>
              <a:t>Investigação e estudo sistemático, cujo objetivo é adquirir conhecimento a respeito de um determinado assunto.</a:t>
            </a:r>
            <a:r>
              <a:rPr lang="pt-BR" sz="2400" dirty="0"/>
              <a:t> </a:t>
            </a:r>
          </a:p>
          <a:p>
            <a:pPr marL="533400" indent="-533400" algn="just">
              <a:lnSpc>
                <a:spcPct val="110000"/>
              </a:lnSpc>
              <a:spcBef>
                <a:spcPct val="50000"/>
              </a:spcBef>
              <a:buClrTx/>
              <a:buSzTx/>
              <a:buFont typeface="Wingdings" pitchFamily="2" charset="2"/>
              <a:buChar char="§"/>
            </a:pPr>
            <a:endParaRPr lang="pt-BR" sz="600" dirty="0"/>
          </a:p>
          <a:p>
            <a:pPr marL="533400" indent="-533400" algn="just">
              <a:lnSpc>
                <a:spcPct val="110000"/>
              </a:lnSpc>
              <a:spcBef>
                <a:spcPct val="50000"/>
              </a:spcBef>
              <a:buClrTx/>
              <a:buSzTx/>
              <a:buFont typeface="Wingdings" pitchFamily="2" charset="2"/>
              <a:buChar char="§"/>
            </a:pPr>
            <a:r>
              <a:rPr lang="pt-BR" sz="2400" dirty="0"/>
              <a:t>Utiliza-se a </a:t>
            </a:r>
            <a:r>
              <a:rPr lang="pt-BR" sz="2400" u="sng" dirty="0"/>
              <a:t>pesquisa</a:t>
            </a:r>
            <a:r>
              <a:rPr lang="pt-BR" sz="2400" dirty="0"/>
              <a:t> para buscar uma resposta ou solução de um problema (teórico ou prático), utilizando-se o método científico.</a:t>
            </a:r>
          </a:p>
        </p:txBody>
      </p:sp>
      <p:sp>
        <p:nvSpPr>
          <p:cNvPr id="5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840A9-B5F2-48DA-A1F7-CD9446F7B57C}" type="slidenum">
              <a:rPr lang="pt-BR"/>
              <a:pPr/>
              <a:t>8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Pesquisa</a:t>
            </a:r>
            <a:endParaRPr lang="pt-BR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1259632" y="1412776"/>
            <a:ext cx="7577336" cy="4954588"/>
          </a:xfrm>
        </p:spPr>
        <p:txBody>
          <a:bodyPr>
            <a:normAutofit lnSpcReduction="10000"/>
          </a:bodyPr>
          <a:lstStyle/>
          <a:p>
            <a:pPr marL="990600" lvl="1" indent="-533400">
              <a:lnSpc>
                <a:spcPct val="130000"/>
              </a:lnSpc>
              <a:buClr>
                <a:srgbClr val="CC3300"/>
              </a:buClr>
              <a:buSzPct val="90000"/>
              <a:buFont typeface="Wingdings" pitchFamily="2" charset="2"/>
              <a:buAutoNum type="arabicPeriod"/>
            </a:pPr>
            <a:endParaRPr lang="pt-BR" sz="3200" b="1" u="sng" dirty="0">
              <a:solidFill>
                <a:schemeClr val="tx2"/>
              </a:solidFill>
            </a:endParaRPr>
          </a:p>
          <a:p>
            <a:pPr marL="990600" lvl="1" indent="-533400">
              <a:lnSpc>
                <a:spcPct val="130000"/>
              </a:lnSpc>
              <a:buClr>
                <a:srgbClr val="CC3300"/>
              </a:buClr>
              <a:buSzPct val="90000"/>
              <a:buFont typeface="Wingdings" pitchFamily="2" charset="2"/>
              <a:buAutoNum type="arabicPeriod"/>
            </a:pPr>
            <a:r>
              <a:rPr lang="pt-BR" sz="3200" b="1" u="sng" dirty="0">
                <a:solidFill>
                  <a:schemeClr val="tx2"/>
                </a:solidFill>
              </a:rPr>
              <a:t>Pesquisa Bibliográfica</a:t>
            </a:r>
            <a:r>
              <a:rPr lang="pt-BR" sz="3200" b="1" dirty="0"/>
              <a:t> –</a:t>
            </a:r>
            <a:r>
              <a:rPr lang="pt-BR" sz="3600" b="1" dirty="0"/>
              <a:t> </a:t>
            </a:r>
            <a:r>
              <a:rPr lang="pt-BR" b="1" dirty="0"/>
              <a:t>procura explicar um problema a partir de referências teóricas publicadas em documentos.</a:t>
            </a:r>
            <a:r>
              <a:rPr lang="pt-BR" sz="3200" b="1" dirty="0"/>
              <a:t> </a:t>
            </a:r>
            <a:r>
              <a:rPr lang="pt-BR" sz="2600" b="1" dirty="0">
                <a:solidFill>
                  <a:schemeClr val="tx2"/>
                </a:solidFill>
              </a:rPr>
              <a:t>(</a:t>
            </a:r>
            <a:r>
              <a:rPr lang="pt-BR" sz="2400" b="1" dirty="0">
                <a:solidFill>
                  <a:schemeClr val="tx2"/>
                </a:solidFill>
              </a:rPr>
              <a:t>Livros, sites, revistas científicas</a:t>
            </a:r>
            <a:r>
              <a:rPr lang="pt-BR" sz="2600" b="1" dirty="0">
                <a:solidFill>
                  <a:schemeClr val="tx2"/>
                </a:solidFill>
              </a:rPr>
              <a:t>)</a:t>
            </a:r>
          </a:p>
          <a:p>
            <a:pPr marL="1752600" lvl="3" indent="-381000">
              <a:lnSpc>
                <a:spcPct val="130000"/>
              </a:lnSpc>
              <a:buClr>
                <a:srgbClr val="CC6600"/>
              </a:buClr>
              <a:buFont typeface="Wingdings" pitchFamily="2" charset="2"/>
              <a:buChar char="Ø"/>
            </a:pPr>
            <a:r>
              <a:rPr lang="pt-BR" sz="2800" dirty="0"/>
              <a:t>Utilizada na maioria das monografias. </a:t>
            </a:r>
            <a:endParaRPr lang="pt-BR" sz="2400" u="sng" dirty="0"/>
          </a:p>
        </p:txBody>
      </p:sp>
      <p:sp>
        <p:nvSpPr>
          <p:cNvPr id="5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ADCD7-CCDB-4F0D-AEB6-5E259C7E1ADB}" type="slidenum">
              <a:rPr lang="pt-BR"/>
              <a:pPr/>
              <a:t>9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Tipos de pesquisa</a:t>
            </a:r>
            <a:endParaRPr lang="pt-BR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 autoUpdateAnimBg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ício">
  <a:themeElements>
    <a:clrScheme name="Solstício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íc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íci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7568</TotalTime>
  <Words>674</Words>
  <Application>Microsoft Office PowerPoint</Application>
  <PresentationFormat>Apresentação no Ecrã (4:3)</PresentationFormat>
  <Paragraphs>130</Paragraphs>
  <Slides>15</Slides>
  <Notes>11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12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15</vt:i4>
      </vt:variant>
    </vt:vector>
  </HeadingPairs>
  <TitlesOfParts>
    <vt:vector size="28" baseType="lpstr">
      <vt:lpstr>Times New Roman</vt:lpstr>
      <vt:lpstr>Tahoma</vt:lpstr>
      <vt:lpstr>Wingdings</vt:lpstr>
      <vt:lpstr>Berlin Sans FB</vt:lpstr>
      <vt:lpstr>Eras Demi ITC</vt:lpstr>
      <vt:lpstr>Arial Rounded MT Bold</vt:lpstr>
      <vt:lpstr>Symbol</vt:lpstr>
      <vt:lpstr>Eras Light ITC</vt:lpstr>
      <vt:lpstr>Century Gothic</vt:lpstr>
      <vt:lpstr>Lucida Calligraphy</vt:lpstr>
      <vt:lpstr>Bookman Old Style</vt:lpstr>
      <vt:lpstr>Arial</vt:lpstr>
      <vt:lpstr>Solstício</vt:lpstr>
      <vt:lpstr>Projeto integrado.</vt:lpstr>
      <vt:lpstr>Conhecimento científico</vt:lpstr>
      <vt:lpstr>Conhecimento</vt:lpstr>
      <vt:lpstr>Conhecimento</vt:lpstr>
      <vt:lpstr>Conhecimento</vt:lpstr>
      <vt:lpstr>Método</vt:lpstr>
      <vt:lpstr>Técnica</vt:lpstr>
      <vt:lpstr>Pesquisa</vt:lpstr>
      <vt:lpstr>Tipos de pesquisa</vt:lpstr>
      <vt:lpstr>Tipos de pesquisa</vt:lpstr>
      <vt:lpstr>Tipos de pesquisa</vt:lpstr>
      <vt:lpstr>Método científico</vt:lpstr>
      <vt:lpstr>Método científico</vt:lpstr>
      <vt:lpstr>Método científico</vt:lpstr>
      <vt:lpstr>Metodologia</vt:lpstr>
    </vt:vector>
  </TitlesOfParts>
  <Company>Particular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MÉTODOS E TÉCNICAS DE PESQUISA</dc:title>
  <dc:creator>Dirceu M. Guazzi</dc:creator>
  <cp:lastModifiedBy>diovani</cp:lastModifiedBy>
  <cp:revision>543</cp:revision>
  <dcterms:created xsi:type="dcterms:W3CDTF">2000-11-04T20:36:37Z</dcterms:created>
  <dcterms:modified xsi:type="dcterms:W3CDTF">2013-03-21T13:04:51Z</dcterms:modified>
</cp:coreProperties>
</file>