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3" r:id="rId14"/>
    <p:sldId id="272" r:id="rId15"/>
    <p:sldId id="276" r:id="rId16"/>
    <p:sldId id="275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20/10/2013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biledit.com/mef-overview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48872" cy="2016224"/>
          </a:xfrm>
        </p:spPr>
        <p:txBody>
          <a:bodyPr>
            <a:normAutofit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08 </a:t>
            </a:r>
            <a:r>
              <a:rPr lang="pt-BR" dirty="0" smtClean="0"/>
              <a:t>– </a:t>
            </a:r>
            <a:r>
              <a:rPr lang="pt-BR" dirty="0" smtClean="0"/>
              <a:t>Exames em aparelhos de telefonia celular</a:t>
            </a:r>
            <a:endParaRPr lang="pt-BR" dirty="0" smtClean="0"/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 Manual: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780928"/>
            <a:ext cx="3960440" cy="269289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283968" y="5805264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01: project-a-phone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1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lnSpcReduction="1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 automática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Uso de softwares de extração específicos. </a:t>
            </a:r>
          </a:p>
          <a:p>
            <a:pPr marL="0" indent="0">
              <a:buNone/>
            </a:pPr>
            <a:r>
              <a:rPr lang="pt-BR" dirty="0" smtClean="0"/>
              <a:t>Para cópia dos dados podem ser usados dois meios básicos: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Cabos de dados: proprietário ou usb</a:t>
            </a:r>
          </a:p>
          <a:p>
            <a:pPr lvl="1"/>
            <a:r>
              <a:rPr lang="pt-BR" dirty="0" smtClean="0"/>
              <a:t>Sem fio: bluetooth, wi-fi ou infravermelho.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85000" lnSpcReduction="2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 automática – cabo de dados.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Softwares e cabos adequados: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Cabos: proprietários ou usb</a:t>
            </a:r>
          </a:p>
          <a:p>
            <a:pPr marL="274320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Softwares próprios para extração de dados.</a:t>
            </a:r>
          </a:p>
          <a:p>
            <a:pPr lvl="2"/>
            <a:r>
              <a:rPr lang="pt-BR" dirty="0" smtClean="0"/>
              <a:t>do fabricante: ex. samsung kies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Forenses: </a:t>
            </a:r>
          </a:p>
          <a:p>
            <a:pPr marL="548640" lvl="2" indent="0">
              <a:buNone/>
            </a:pPr>
            <a:r>
              <a:rPr lang="pt-BR" dirty="0"/>
              <a:t>	</a:t>
            </a:r>
            <a:r>
              <a:rPr lang="pt-BR" dirty="0" smtClean="0"/>
              <a:t>Paraben device seizure toolbox.</a:t>
            </a:r>
          </a:p>
          <a:p>
            <a:pPr marL="548640" lvl="2" indent="0">
              <a:buNone/>
            </a:pPr>
            <a:r>
              <a:rPr lang="pt-BR" dirty="0"/>
              <a:t>	</a:t>
            </a:r>
            <a:r>
              <a:rPr lang="pt-BR" dirty="0" smtClean="0"/>
              <a:t>Logicube CellDEK</a:t>
            </a:r>
          </a:p>
          <a:p>
            <a:pPr marL="548640" lvl="2" indent="0">
              <a:buNone/>
            </a:pPr>
            <a:r>
              <a:rPr lang="pt-BR" dirty="0"/>
              <a:t>	</a:t>
            </a:r>
            <a:r>
              <a:rPr lang="pt-BR" dirty="0" smtClean="0"/>
              <a:t>Cellebrite</a:t>
            </a:r>
            <a:endParaRPr lang="pt-BR" dirty="0"/>
          </a:p>
          <a:p>
            <a:pPr marL="548640" lvl="2" indent="0">
              <a:buNone/>
            </a:pPr>
            <a:r>
              <a:rPr lang="pt-BR" dirty="0" smtClean="0"/>
              <a:t>	Mobiledit! Forensic (</a:t>
            </a: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www.mobiledit.com/mef-overview.htm</a:t>
            </a:r>
            <a:r>
              <a:rPr lang="pt-BR" dirty="0" smtClean="0"/>
              <a:t>)</a:t>
            </a:r>
          </a:p>
          <a:p>
            <a:pPr lvl="2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 automática – cabo de dados.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lvl="2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77072"/>
            <a:ext cx="2466975" cy="18478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789041"/>
            <a:ext cx="2288186" cy="213588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67544" y="6077844"/>
            <a:ext cx="437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02: Paraben device sezure tollbox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76056" y="6077844"/>
            <a:ext cx="3159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Figura 03: Logicube CellDEK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34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 automática – transmissão sem fio.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Geralmente mais difícil de ser realizada pelos riscos de se alterar os dados no dispositivo.</a:t>
            </a:r>
          </a:p>
          <a:p>
            <a:pPr marL="0" indent="0" algn="just">
              <a:buNone/>
            </a:pPr>
            <a:r>
              <a:rPr lang="pt-BR" dirty="0" smtClean="0"/>
              <a:t>Realizada com softwares específicos já citados na extração com cabo. </a:t>
            </a: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pPr lvl="2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Cartões de memória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No caso de cartões de memória pode-se gerar uma imagem ou espelho do dispositivo e se realizar uma análise idêntica a realizada em HDS ou pendrives. </a:t>
            </a:r>
          </a:p>
          <a:p>
            <a:endParaRPr lang="pt-BR" dirty="0"/>
          </a:p>
          <a:p>
            <a:pPr lvl="2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6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Geralmente a análise dos dados em aparelhos celulares é mais simples daquelas realizadas em outros dispositivos.</a:t>
            </a:r>
          </a:p>
          <a:p>
            <a:pPr marL="0" indent="0" algn="just">
              <a:buNone/>
            </a:pPr>
            <a:r>
              <a:rPr lang="pt-BR" dirty="0" smtClean="0"/>
              <a:t>A análise em geral consiste em descrever os arquivos encontrados.</a:t>
            </a:r>
          </a:p>
          <a:p>
            <a:pPr marL="0" indent="0" algn="just">
              <a:buNone/>
            </a:pPr>
            <a:r>
              <a:rPr lang="pt-BR" dirty="0" smtClean="0"/>
              <a:t>A análise do cartão de memória é mais complexa e obedece a lógia da análise em HDs. </a:t>
            </a:r>
            <a:endParaRPr lang="pt-BR" dirty="0" smtClean="0"/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pPr lvl="2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9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Análise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Alguns casos exigem análise de arquivos de aúdio e vídeo, principalmente para detecção de conteúdo de pornografia infanto-juvenil.</a:t>
            </a:r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Outra análise importante é a das chamadas realizadas e o caso de cruzamento de ligações com outro aparelho.</a:t>
            </a: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pPr lvl="2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Formalização.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No Laudo, além dos quesitos já descritos em outras aulas, é necessário informar: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Número IMEI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Marca e modelo do telefone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Estado de conservação  e país de fabricação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Operadora de telefonia e número de cada cartão SIM</a:t>
            </a:r>
          </a:p>
          <a:p>
            <a:pPr lvl="1" algn="just"/>
            <a:r>
              <a:rPr lang="pt-BR" dirty="0" smtClean="0">
                <a:solidFill>
                  <a:srgbClr val="FF0000"/>
                </a:solidFill>
              </a:rPr>
              <a:t>Marca, modelo, capacidade e tipo de cartão de memória presente. 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lvl="2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Formalização.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O número IMEI do do aparelho pode ser obtido ao se digitar a seguência *#06# no teclado do aparelho. Este número é único para cada aparelho.</a:t>
            </a:r>
            <a:endParaRPr lang="pt-BR" dirty="0">
              <a:solidFill>
                <a:srgbClr val="FF0000"/>
              </a:solidFill>
            </a:endParaRPr>
          </a:p>
          <a:p>
            <a:pPr lvl="2"/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3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Exames forenses em aparelhos celulares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Aparelhos de telefonia celular atualmente assumem funções típicas de aparelhos de computação. É possível receber e enviar e-mail, editar textos, acessar internet, realizar comunicação instantânea, etc...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	Os dados contidos em aparelhos celulares podem ser utilizados para evidenciar crimes.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8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2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Formalização.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Problemas: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O número da linha não é uma informação obtida por análise do aparelho, visto que se encontra em memória e é perido ao se desligar o aparelho. Este número está na verdade armazenada na base de dados da operadora.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Uma forma de se obter o número do SIM é ligar do aparelho que o contêm para outro celular com identificador de chamadas. Entretanto este procedimento pode alterar o registro de chamadas do aparelho e não é recomendado.</a:t>
            </a: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77500" lnSpcReduction="2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Recomendações práticas: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 smtClean="0"/>
              <a:t>Não trocar o cartão SIM pois os registros de ligações podem ser perdidos.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Se o idioma for desconhecido do perito não é recomendável que ele realize a pérícia.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Bloqueio por senhas: default das operadoras:</a:t>
            </a:r>
          </a:p>
          <a:p>
            <a:pPr lvl="1" algn="just"/>
            <a:r>
              <a:rPr lang="pt-BR" dirty="0" smtClean="0"/>
              <a:t>123,1234,1010 – TIM</a:t>
            </a:r>
          </a:p>
          <a:p>
            <a:pPr lvl="1" algn="just"/>
            <a:r>
              <a:rPr lang="pt-BR" dirty="0" smtClean="0"/>
              <a:t>3636 – Claro</a:t>
            </a:r>
          </a:p>
          <a:p>
            <a:pPr lvl="1" algn="just"/>
            <a:r>
              <a:rPr lang="pt-BR" dirty="0" smtClean="0"/>
              <a:t>0000, 000000</a:t>
            </a:r>
          </a:p>
          <a:p>
            <a:pPr lvl="1" algn="just"/>
            <a:endParaRPr lang="pt-BR" dirty="0" smtClean="0"/>
          </a:p>
          <a:p>
            <a:pPr algn="just"/>
            <a:r>
              <a:rPr lang="pt-BR" dirty="0" smtClean="0"/>
              <a:t>Minimizar tempo de aparelho ligado. </a:t>
            </a:r>
          </a:p>
          <a:p>
            <a:pPr algn="just"/>
            <a:r>
              <a:rPr lang="pt-BR" dirty="0" smtClean="0"/>
              <a:t>Se não for possível realizar o exame em local sem sinal de operadora, descrever o ocorrido no laudo e NUNCA atender as ligações. 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4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Recomendações prática: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 smtClean="0"/>
              <a:t>Ligações não concretizadas podem gerar registro de ligação no ligação que não aparecem no relatório da operadora.</a:t>
            </a:r>
          </a:p>
          <a:p>
            <a:pPr algn="just"/>
            <a:r>
              <a:rPr lang="pt-BR" dirty="0" smtClean="0"/>
              <a:t>Quando for preciso requisitar informações em operadoras, requisitar que estejam em formato acessível por planilhas eletrônica, principalmente para a realização de cruzamento de ligações. </a:t>
            </a:r>
            <a:endParaRPr lang="pt-BR" dirty="0"/>
          </a:p>
          <a:p>
            <a:endParaRPr lang="pt-BR" dirty="0" smtClean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1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Conceitos gerais.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A maioria dos aparelhos celulares utilizados hoje no Brasil são do tipo GSM (Global System for Mobile communications).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IMEI – international mobile equipment identity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15 números: 000000/00/000000/0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Cartão SIM – Subscriber identity module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Número único no mundo – 19 a 20 caracteres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ICCID – integrated circuit chip card identification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528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lnSpcReduction="10000"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Conceitos gerais.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	</a:t>
            </a:r>
            <a:r>
              <a:rPr lang="pt-BR" dirty="0" smtClean="0"/>
              <a:t>O número da linha celular é armazenado na mémoria do celular (e não no cartão) . A operadora mantêm a relação cartão SIM e número da linha. Ao se ligar o aparelho a operadora informa o número associado ao cartão que é então mantido em memória do aparelho.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	É possível (mas não comum) que um cartão possa utilizar diferentes números de linhas telefônicas.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5545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Preservação.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Antes de iniciar é preciso verificar se a bateria está carregada. </a:t>
            </a:r>
          </a:p>
          <a:p>
            <a:pPr lvl="2" algn="just"/>
            <a:r>
              <a:rPr lang="pt-BR" dirty="0" smtClean="0"/>
              <a:t>Carregamento via USB</a:t>
            </a:r>
          </a:p>
          <a:p>
            <a:pPr lvl="2" algn="just"/>
            <a:r>
              <a:rPr lang="pt-BR" dirty="0" smtClean="0"/>
              <a:t>Carregador universal.</a:t>
            </a:r>
            <a:r>
              <a:rPr lang="pt-BR" dirty="0"/>
              <a:t> </a:t>
            </a:r>
            <a:endParaRPr lang="pt-BR" dirty="0" smtClean="0"/>
          </a:p>
          <a:p>
            <a:pPr lvl="2" algn="just"/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Ligar o aparelho em local sem sinal de celular e também em wi-fi. O objetivo é evitar que o dados presentes no aparelho possam ser alterados.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3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Preservação.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N</a:t>
            </a:r>
            <a:r>
              <a:rPr lang="pt-BR" dirty="0" smtClean="0"/>
              <a:t>em sempre é possível gerar uma imagem de um aparelho celular.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Normalmente a análise é feita no próprio aparelho, fazendo com que o períto tenha de ter atenção redobrada durante a realização dos exames.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4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/>
              <a:t>I</a:t>
            </a:r>
            <a:r>
              <a:rPr lang="pt-BR" dirty="0" smtClean="0"/>
              <a:t>tens a serem analisados:</a:t>
            </a:r>
          </a:p>
          <a:p>
            <a:pPr lvl="1" algn="just"/>
            <a:r>
              <a:rPr lang="pt-BR" dirty="0" smtClean="0"/>
              <a:t>Chamadas enviadas e recebidas</a:t>
            </a:r>
          </a:p>
          <a:p>
            <a:pPr lvl="1" algn="just"/>
            <a:r>
              <a:rPr lang="pt-BR" dirty="0" smtClean="0"/>
              <a:t>Registros da agenda</a:t>
            </a:r>
          </a:p>
          <a:p>
            <a:pPr lvl="1" algn="just"/>
            <a:r>
              <a:rPr lang="pt-BR" dirty="0" smtClean="0"/>
              <a:t>Mensagens de texto</a:t>
            </a:r>
          </a:p>
          <a:p>
            <a:pPr lvl="1" algn="just"/>
            <a:r>
              <a:rPr lang="pt-BR" dirty="0" smtClean="0"/>
              <a:t>Fotos </a:t>
            </a:r>
          </a:p>
          <a:p>
            <a:pPr lvl="1" algn="just"/>
            <a:r>
              <a:rPr lang="pt-BR" dirty="0" smtClean="0"/>
              <a:t>Áudios e vídeos</a:t>
            </a:r>
          </a:p>
          <a:p>
            <a:pPr lvl="1" algn="just"/>
            <a:r>
              <a:rPr lang="pt-BR" dirty="0" smtClean="0"/>
              <a:t>Dados de softwares instalados</a:t>
            </a:r>
          </a:p>
          <a:p>
            <a:pPr lvl="1" algn="just"/>
            <a:r>
              <a:rPr lang="pt-BR" dirty="0" smtClean="0"/>
              <a:t>Etc...</a:t>
            </a:r>
          </a:p>
        </p:txBody>
      </p:sp>
    </p:spTree>
    <p:extLst>
      <p:ext uri="{BB962C8B-B14F-4D97-AF65-F5344CB8AC3E}">
        <p14:creationId xmlns:p14="http://schemas.microsoft.com/office/powerpoint/2010/main" val="2255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Métodos de extração: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 smtClean="0"/>
              <a:t>Manual: Realizada a partir da navegação no próprio aparelho.</a:t>
            </a:r>
          </a:p>
          <a:p>
            <a:pPr marL="274320" lvl="1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Automática: usa auxílio de kits (programas), cabos de dados e dispositivos para transmissão sem fio.</a:t>
            </a:r>
          </a:p>
        </p:txBody>
      </p:sp>
    </p:spTree>
    <p:extLst>
      <p:ext uri="{BB962C8B-B14F-4D97-AF65-F5344CB8AC3E}">
        <p14:creationId xmlns:p14="http://schemas.microsoft.com/office/powerpoint/2010/main" val="36248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</a:t>
            </a:r>
            <a:r>
              <a:rPr lang="pt-BR" sz="3200" dirty="0" smtClean="0"/>
              <a:t>aparelhos de telefonia celular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Extração Manual: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t-BR" dirty="0" smtClean="0"/>
              <a:t>Consiste em percorrer manualmente todos o conteúdo armazenado na memória do equipamento.</a:t>
            </a:r>
          </a:p>
          <a:p>
            <a:pPr marL="0" indent="0" algn="just">
              <a:buNone/>
            </a:pPr>
            <a:r>
              <a:rPr lang="pt-BR" dirty="0" smtClean="0"/>
              <a:t>Ao dados são anotados ou fotografados para confecção do laudo. </a:t>
            </a:r>
          </a:p>
          <a:p>
            <a:pPr marL="0" indent="0" algn="just">
              <a:buNone/>
            </a:pPr>
            <a:r>
              <a:rPr lang="pt-BR" dirty="0" smtClean="0"/>
              <a:t>Fotografia com equipamento especial. Ex: Project –a-phone</a:t>
            </a:r>
          </a:p>
        </p:txBody>
      </p:sp>
    </p:spTree>
    <p:extLst>
      <p:ext uri="{BB962C8B-B14F-4D97-AF65-F5344CB8AC3E}">
        <p14:creationId xmlns:p14="http://schemas.microsoft.com/office/powerpoint/2010/main" val="30817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792</TotalTime>
  <Words>908</Words>
  <Application>Microsoft Office PowerPoint</Application>
  <PresentationFormat>Apresentação no Ecrã (4:3)</PresentationFormat>
  <Paragraphs>225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23" baseType="lpstr">
      <vt:lpstr>Claridade</vt:lpstr>
      <vt:lpstr>PERÍCIA EM INFORMÁTICA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  <vt:lpstr>Exames em aparelhos de telefonia celular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76</cp:revision>
  <dcterms:created xsi:type="dcterms:W3CDTF">2013-08-02T14:08:40Z</dcterms:created>
  <dcterms:modified xsi:type="dcterms:W3CDTF">2013-10-20T14:11:18Z</dcterms:modified>
</cp:coreProperties>
</file>