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48872" cy="201622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03 – Exames forenses em dispositivos de armazenamento computacional - preservação</a:t>
            </a:r>
          </a:p>
          <a:p>
            <a:endParaRPr lang="pt-BR" dirty="0" smtClean="0"/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Hash: número binário obtido a partir do conteúdo de parte (ou de todo) material coletado. </a:t>
            </a:r>
          </a:p>
          <a:p>
            <a:pPr lvl="2"/>
            <a:r>
              <a:rPr lang="pt-BR" dirty="0" smtClean="0"/>
              <a:t>A alteração do conteúdo da mídia fará com que o número hash seja também alterado. </a:t>
            </a:r>
          </a:p>
          <a:p>
            <a:pPr lvl="2"/>
            <a:r>
              <a:rPr lang="pt-BR" dirty="0" smtClean="0"/>
              <a:t>Deve ser calculado antes do espelhamento ou imagem da mídia.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lvl="1" indent="0">
              <a:buNone/>
            </a:pPr>
            <a:r>
              <a:rPr lang="pt-BR" dirty="0"/>
              <a:t>Após a preservação o dispositivo deverá ser lacrado e guardado em local apropriado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63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Espelhamento</a:t>
            </a:r>
            <a:r>
              <a:rPr lang="pt-BR" dirty="0" smtClean="0"/>
              <a:t>: Cópia exata e fiel dos dados (bit a bit) contidos em um dispositivo de armazenamento para outro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AutoShape 2" descr="data:image/jpeg;base64,/9j/4AAQSkZJRgABAQAAAQABAAD/2wCEAAkGBhQRERQUEhQWFRQWFRwWFBcVGRgaHRgZHB8YFxwcGxUgHTIeHRwjHxgVIDAiIycsLCw4Gx4xODAqNSYrLCkBCQoKDgwOFw8PGikiHB0pKiw2NSk1KSo1NCwsLC41KSkpNS0sKSkpNSktKSk1KikqKSoqLSo2KSkpMCwsKSwpKf/AABEIADgAbwMBIgACEQEDEQH/xAAbAAABBQEBAAAAAAAAAAAAAAAFAgMEBgcAAf/EAD0QAAIBAgQBCAYIBQUAAAAAAAECEQADBBIhMUEFBgdRYXGBkRMiMkKhsVJTYnKSk9HhIzOCwcIUF0Nj0v/EABkBAAMBAQEAAAAAAAAAAAAAAAABAgMFBP/EAB4RAQEBAQABBQEAAAAAAAAAAAABAhEDEiEiMWEy/9oADAMBAAIRAxEAPwDcaCX+cRR2zqi2wuZXL6mAWeVjQKoBmevqoy7QCeoVUcdgUvArdLZTbe2QkTDrkOvDSY76cB89IWF+utdftCm26RcMP+W11+2NqrD9HGAHHFfmj9Kabo7wHXivzB+lPgXHD8+bdwkWyjkKGIB907GOo8DScVzyZYC21ZidFZ8sgRmIMGYBmq3g+Q8Ph2ZrJvl2UKfSFSMqmRttTHKD/wASwftuv4rVz/yKA07BYoXLauNMwmKTyhijbQlVDNrAJgEwTqeG29CMBeb/AEEo2VlDEHqysW+QjxoUOdLOoW6u3vLx0I1Xx4eVVnx3U7GevJM3lErvPO1bCema3bdgfVLz6ywHAPvZWMTFRz0h4bhdtfioLyjzWwmLCNda8SueDbYL/MY3GnxI36qHN0dYDrxX5g/Sp40Wg9IuH4XLR0Le1wG5jqHXUpOdwZQyqGUgFSDoQdQQeqqWvMLArJDYsSMp9ddtDG3YPKiCW0toqW82RFCLniYAjWO6jgWbkjnSb17IUUIdFZXkkicwKxpBEb/KrFWZ81rsXx2Ylh+KD/lWmUqDGNaLbn7J+VVC1jCxYFGQhiIaNQPeEH2TwnXsq1crtFlu2B5kCqXYuHPen6wAfdCJHhJf40QJL3Kh4tzkaJ2NKutOk5Z0mJjtjjFdj8C+RmEOoBOZSCIHjI7jrV5+4nf80JtqzcT5mnHwDGJkwZHYdp+JprC4vKdTUxuVBFdCxy5qHMNYuZcoZwOIzGPKYqXa5O01FJ5O5QDTUy5igBWd6ucqHewRXVTHdTDcoldH8x+lP4zlMDcxQZ7xvEhIngGIE9xOk9lK5lnyOb1L8BP/AFAIkGaYd6aHJl1LbZj6IkaExJPYm5pNx68lkl9nQzbZ7o3JuKKYphlaDeV82mUeqm5mdYNa5WOXLpF0Rt6Mk94ZcvwL+Va/YeVU9YB+FRVB/OK5Fodrj4S39qrFu6uofSdmG6ntHEdm9E+kHFC3hc5VmXMFIVsp9b1JDRpGas4PPS1aK2hauEBBBN1SY1GpKydtzTgW7EYV1GaMy/ST1h5jbxiht4g7x8KFYfnooMql1D1rcUH4LSr/AEksrEfxjEa5rU6kDc25pkW/JJfUAntjTz2pjEcmIoiQzcY2HjxPwqJiefS3f5i32+9cU9fDLHCnjynbict2JjdN949mn6qn0QZ5pYLW+EEt6MFR/UB8iTSsbeuK7LxBgnen+jNUbEXMgcAW5bO2bViBppoPVmKhc5+UbdjG3M1u4WtyQVuZVIYTqmWD1a1pny2TjHXgmr1Ktclel1mH4oxie1SdP6d++lXcH6PRlKn7Qj51XbPPq24B9C+v/Yh/wqavPwohK+nAAJyi4pGgnYrA8qjWrprnEz9JzMNhHh+1eGwfeORettz3LuaFP0lsdP44+69teMcEBqJZ5y2rhMpdncksh4kfR7KloJ37onQQNu3xrVOQb2fDWW67a/ICsaxeLtNoy3hBnR1UiNdYWa13mmsYOxPG2D3T60eExU0F84+RRi7DWiYmDI6xqPjVDvdDYcyzknYbacequrqOgtOiGNrref7Ul+h4EybhO3EcNRwr2uo6CB0Mr9M+f7dpp/8A2nb65omYnjtMRvBPnXV1ILLzR5oDBFzmzM4AJ7BMfM1B50dH4xd83Q5UkAGI1jwryup9ACnQuq+y5HcY/tTx6IpBButBEHUbeVeV1HQQehpT758/HqpVvofC7XCJ31/bvrq6joPDooM+tdYzvJkmd9YrQcFhhbtog2VQo7gIr2upf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81128"/>
            <a:ext cx="331236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Espelhamento</a:t>
            </a:r>
            <a:r>
              <a:rPr lang="pt-BR" dirty="0" smtClean="0"/>
              <a:t>: Cuidados: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M</a:t>
            </a:r>
            <a:r>
              <a:rPr lang="pt-BR" dirty="0" smtClean="0"/>
              <a:t>ídia destino deverá ter capacidade maior ou igual à evidência (verificar LBA). </a:t>
            </a:r>
          </a:p>
          <a:p>
            <a:pPr lvl="1"/>
            <a:r>
              <a:rPr lang="pt-BR" dirty="0" smtClean="0"/>
              <a:t>Processo “Wipe”: Limpar espaços em branco (eraser.heidi.ie).</a:t>
            </a:r>
            <a:r>
              <a:rPr lang="pt-BR" dirty="0"/>
              <a:t> </a:t>
            </a:r>
            <a:endParaRPr lang="pt-BR" dirty="0" smtClean="0"/>
          </a:p>
          <a:p>
            <a:pPr lvl="1"/>
            <a:r>
              <a:rPr lang="pt-BR" dirty="0" smtClean="0"/>
              <a:t>Evidência não pode ser alterada: </a:t>
            </a:r>
          </a:p>
          <a:p>
            <a:pPr lvl="2"/>
            <a:r>
              <a:rPr lang="pt-BR" dirty="0" smtClean="0"/>
              <a:t>uso de softwares </a:t>
            </a:r>
          </a:p>
          <a:p>
            <a:pPr lvl="2"/>
            <a:r>
              <a:rPr lang="pt-BR" dirty="0" smtClean="0"/>
              <a:t>Dispositivo read-only</a:t>
            </a:r>
          </a:p>
          <a:p>
            <a:pPr lvl="1"/>
            <a:r>
              <a:rPr lang="pt-BR" dirty="0" smtClean="0"/>
              <a:t>Dispositivo destino não deve ter setores defeituosos.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858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Imagem</a:t>
            </a:r>
            <a:r>
              <a:rPr lang="pt-BR" dirty="0" smtClean="0"/>
              <a:t>: Os dados são copiado mas não bit a bit. Em geral são transportados para arquivos que são cópias da evidência.</a:t>
            </a:r>
          </a:p>
          <a:p>
            <a:pPr lvl="1"/>
            <a:r>
              <a:rPr lang="pt-BR" dirty="0" smtClean="0"/>
              <a:t>Vantagens:</a:t>
            </a:r>
          </a:p>
          <a:p>
            <a:pPr lvl="2"/>
            <a:r>
              <a:rPr lang="pt-BR" dirty="0" smtClean="0"/>
              <a:t>Destino poderá conter várias imagens</a:t>
            </a:r>
          </a:p>
          <a:p>
            <a:pPr lvl="2"/>
            <a:r>
              <a:rPr lang="pt-BR" dirty="0" smtClean="0"/>
              <a:t>Compactação</a:t>
            </a:r>
          </a:p>
          <a:p>
            <a:pPr lvl="2"/>
            <a:r>
              <a:rPr lang="pt-BR" dirty="0" smtClean="0"/>
              <a:t>Facilidade de replicação</a:t>
            </a:r>
          </a:p>
          <a:p>
            <a:pPr lvl="2"/>
            <a:r>
              <a:rPr lang="pt-BR" dirty="0" smtClean="0"/>
              <a:t>Destino poderá conter setores defeituosos (S.O. não os usará).</a:t>
            </a:r>
          </a:p>
          <a:p>
            <a:pPr lvl="1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495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Equipamentos mais usados na duplicação</a:t>
            </a:r>
          </a:p>
          <a:p>
            <a:pPr lvl="1"/>
            <a:r>
              <a:rPr lang="pt-BR" dirty="0" smtClean="0"/>
              <a:t>Bloqueadores de escrita : ex. Espion Forensics FastBlock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2050" name="Picture 2" descr="http://i.ebayimg.com/t/Fastbloc-FE-Forensic-Hard-Drive-Write-Block-Interface-/00/s/NDgwWDY0MA==/z/xLUAAMXQQQhRcIjS/$(KGrHqN,!q8FE0t3yb61BRcIjSuRHw~~60_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93096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1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Equipamentos mais usados na duplicação</a:t>
            </a:r>
          </a:p>
          <a:p>
            <a:pPr lvl="1"/>
            <a:r>
              <a:rPr lang="pt-BR" dirty="0" smtClean="0"/>
              <a:t>Bloqueadores de escrita  e duplicação:  Não permitem gravação da mídia original e permitem o seu espelhamento.</a:t>
            </a:r>
          </a:p>
          <a:p>
            <a:pPr lvl="2"/>
            <a:r>
              <a:rPr lang="pt-BR" dirty="0" smtClean="0"/>
              <a:t>Ex: logicube forensic quest e Intlligent computer solution solo II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599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Equipamentos mais usados na duplicação</a:t>
            </a:r>
          </a:p>
          <a:p>
            <a:pPr lvl="2"/>
            <a:r>
              <a:rPr lang="pt-BR" dirty="0" smtClean="0"/>
              <a:t>Ex: logicube forensic quest 2</a:t>
            </a:r>
          </a:p>
          <a:p>
            <a:pPr lvl="2"/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857352"/>
            <a:ext cx="2448272" cy="27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Equipamentos mais usados na duplicação</a:t>
            </a:r>
          </a:p>
          <a:p>
            <a:pPr lvl="2"/>
            <a:r>
              <a:rPr lang="pt-BR" dirty="0" smtClean="0"/>
              <a:t>Ex: lIntlligent computer solution solo II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717032"/>
            <a:ext cx="290207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Equipamentos mais usados na duplicação</a:t>
            </a:r>
            <a:endParaRPr lang="pt-BR" dirty="0"/>
          </a:p>
          <a:p>
            <a:pPr lvl="1"/>
            <a:r>
              <a:rPr lang="pt-BR" dirty="0" smtClean="0"/>
              <a:t>Vantagens de uso de equipamentos</a:t>
            </a:r>
          </a:p>
          <a:p>
            <a:pPr marL="548640" lvl="2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Velocidade</a:t>
            </a:r>
          </a:p>
          <a:p>
            <a:pPr lvl="2"/>
            <a:r>
              <a:rPr lang="pt-BR" dirty="0" smtClean="0"/>
              <a:t>Suporte a múltiplas interfaces</a:t>
            </a:r>
          </a:p>
          <a:p>
            <a:pPr lvl="2"/>
            <a:r>
              <a:rPr lang="pt-BR" dirty="0" smtClean="0"/>
              <a:t>Não é necessário computador dedicado para realizar interface.</a:t>
            </a:r>
          </a:p>
        </p:txBody>
      </p:sp>
    </p:spTree>
    <p:extLst>
      <p:ext uri="{BB962C8B-B14F-4D97-AF65-F5344CB8AC3E}">
        <p14:creationId xmlns:p14="http://schemas.microsoft.com/office/powerpoint/2010/main" val="4140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Softwares mais utilizados</a:t>
            </a:r>
          </a:p>
          <a:p>
            <a:endParaRPr lang="pt-BR" dirty="0"/>
          </a:p>
          <a:p>
            <a:r>
              <a:rPr lang="pt-BR" dirty="0" smtClean="0"/>
              <a:t>Symantec Norton Ghost</a:t>
            </a:r>
          </a:p>
          <a:p>
            <a:pPr lvl="1"/>
            <a:r>
              <a:rPr lang="pt-BR" dirty="0" smtClean="0"/>
              <a:t>Inicialização com Live-CD do ghost.</a:t>
            </a:r>
          </a:p>
          <a:p>
            <a:pPr lvl="1"/>
            <a:r>
              <a:rPr lang="pt-BR" dirty="0" smtClean="0"/>
              <a:t>Gerar cópia (imagem do disco ) com uso do software.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5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Características da mídia de armazenamento digital.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lvl="1"/>
            <a:r>
              <a:rPr lang="pt-BR" dirty="0" smtClean="0"/>
              <a:t>Fragilidade</a:t>
            </a:r>
          </a:p>
          <a:p>
            <a:pPr lvl="1"/>
            <a:r>
              <a:rPr lang="pt-BR" dirty="0" smtClean="0"/>
              <a:t>Facilidade de cópia</a:t>
            </a:r>
          </a:p>
          <a:p>
            <a:pPr lvl="1"/>
            <a:r>
              <a:rPr lang="pt-BR" dirty="0" smtClean="0"/>
              <a:t>Sensibilidade ao tempo de vida</a:t>
            </a:r>
          </a:p>
          <a:p>
            <a:pPr lvl="1"/>
            <a:r>
              <a:rPr lang="pt-BR" dirty="0" smtClean="0"/>
              <a:t>Sensibilidade ao tempo de uso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Softwares mais utilizados</a:t>
            </a:r>
          </a:p>
          <a:p>
            <a:endParaRPr lang="pt-BR" dirty="0" smtClean="0"/>
          </a:p>
          <a:p>
            <a:r>
              <a:rPr lang="pt-BR" dirty="0" smtClean="0"/>
              <a:t>Sistemas operacionais forenses: </a:t>
            </a:r>
            <a:r>
              <a:rPr lang="pt-BR" dirty="0" smtClean="0"/>
              <a:t>PeriBr ; Helix </a:t>
            </a:r>
            <a:r>
              <a:rPr lang="pt-BR" dirty="0" smtClean="0"/>
              <a:t>- Knoppix</a:t>
            </a:r>
          </a:p>
          <a:p>
            <a:pPr lvl="1"/>
            <a:r>
              <a:rPr lang="pt-BR" dirty="0" smtClean="0"/>
              <a:t>O </a:t>
            </a:r>
            <a:r>
              <a:rPr lang="pt-BR" dirty="0" smtClean="0"/>
              <a:t>PeriBR e o Helix</a:t>
            </a:r>
            <a:r>
              <a:rPr lang="pt-BR" dirty="0" smtClean="0"/>
              <a:t> são </a:t>
            </a:r>
            <a:r>
              <a:rPr lang="pt-BR" dirty="0" smtClean="0"/>
              <a:t>S.O com ferramentas forenses utliizado em live-cd.</a:t>
            </a:r>
          </a:p>
          <a:p>
            <a:pPr lvl="1"/>
            <a:r>
              <a:rPr lang="pt-BR" dirty="0" smtClean="0"/>
              <a:t>Cópia: comando : #dd  &lt;origem&gt; &lt;destino&gt;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47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Softwares mais utilizados</a:t>
            </a:r>
          </a:p>
          <a:p>
            <a:endParaRPr lang="pt-BR" dirty="0" smtClean="0"/>
          </a:p>
          <a:p>
            <a:r>
              <a:rPr lang="pt-BR" dirty="0" smtClean="0"/>
              <a:t>Com uso de bloqueadores de escrita:</a:t>
            </a:r>
          </a:p>
          <a:p>
            <a:pPr lvl="1"/>
            <a:r>
              <a:rPr lang="pt-BR" dirty="0" smtClean="0"/>
              <a:t>AccessData forensic Tolkit</a:t>
            </a:r>
          </a:p>
          <a:p>
            <a:pPr lvl="1"/>
            <a:r>
              <a:rPr lang="pt-BR" dirty="0" smtClean="0"/>
              <a:t>Guidance encase forensic</a:t>
            </a:r>
          </a:p>
          <a:p>
            <a:pPr lvl="1"/>
            <a:r>
              <a:rPr lang="pt-BR" dirty="0" smtClean="0"/>
              <a:t>X-Ways forensics winhex </a:t>
            </a:r>
          </a:p>
          <a:p>
            <a:pPr lvl="1"/>
            <a:r>
              <a:rPr lang="pt-BR" dirty="0" smtClean="0"/>
              <a:t>Symantec Ghost (sem necessidade de live-cd)</a:t>
            </a:r>
          </a:p>
        </p:txBody>
      </p:sp>
    </p:spTree>
    <p:extLst>
      <p:ext uri="{BB962C8B-B14F-4D97-AF65-F5344CB8AC3E}">
        <p14:creationId xmlns:p14="http://schemas.microsoft.com/office/powerpoint/2010/main" val="12504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Outras técnicas:</a:t>
            </a:r>
          </a:p>
          <a:p>
            <a:endParaRPr lang="pt-BR" dirty="0"/>
          </a:p>
          <a:p>
            <a:pPr lvl="1"/>
            <a:r>
              <a:rPr lang="pt-BR" dirty="0" smtClean="0"/>
              <a:t>Cópia pela USB com bloqueio (read only): alterar chave do windows</a:t>
            </a:r>
          </a:p>
          <a:p>
            <a:pPr lvl="1"/>
            <a:endParaRPr lang="pt-BR" dirty="0"/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WinXP: </a:t>
            </a:r>
            <a:r>
              <a:rPr lang="pt-BR" dirty="0" smtClean="0"/>
              <a:t>[HKEY_LOCAL_MACHINES\SYSTEM\CurrentControlSet\</a:t>
            </a:r>
          </a:p>
          <a:p>
            <a:pPr marL="274320" lvl="1" indent="0">
              <a:buNone/>
            </a:pPr>
            <a:r>
              <a:rPr lang="pt-BR" dirty="0" smtClean="0"/>
              <a:t>Control\StorageDevicePolicies]”WriteProtect”=dword:00000001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Win7</a:t>
            </a:r>
            <a:r>
              <a:rPr lang="pt-BR" dirty="0" smtClean="0"/>
              <a:t>: [HKEY_LOCAL_MACHINES\SYSTEM\CurrentControlSet\</a:t>
            </a:r>
          </a:p>
          <a:p>
            <a:pPr marL="274320" lvl="1" indent="0">
              <a:buNone/>
            </a:pPr>
            <a:r>
              <a:rPr lang="pt-BR" dirty="0" smtClean="0"/>
              <a:t>Services\UsbStore </a:t>
            </a:r>
            <a:r>
              <a:rPr lang="pt-BR" dirty="0" smtClean="0">
                <a:sym typeface="Wingdings" pitchFamily="2" charset="2"/>
              </a:rPr>
              <a:t> chave “start = 4” para bloquear</a:t>
            </a:r>
            <a:endParaRPr lang="pt-BR" dirty="0"/>
          </a:p>
          <a:p>
            <a:pPr marL="274320" lvl="1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378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/>
          </a:p>
          <a:p>
            <a:r>
              <a:rPr lang="pt-BR" dirty="0" smtClean="0"/>
              <a:t>Outras técnicas:</a:t>
            </a:r>
          </a:p>
          <a:p>
            <a:endParaRPr lang="pt-BR" dirty="0"/>
          </a:p>
          <a:p>
            <a:pPr lvl="1"/>
            <a:r>
              <a:rPr lang="pt-BR" dirty="0" smtClean="0"/>
              <a:t>Cópia pela USB com bloqueio de hardware</a:t>
            </a:r>
          </a:p>
          <a:p>
            <a:pPr lvl="2"/>
            <a:r>
              <a:rPr lang="pt-BR" dirty="0" smtClean="0"/>
              <a:t>Alguns pendrives e cartões de memória possuem chave externa com bloquei de escrita – não é necessário alterar o S.O.</a:t>
            </a:r>
          </a:p>
          <a:p>
            <a:pPr lvl="2"/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941" y="5301208"/>
            <a:ext cx="4162425" cy="141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Atividade: Vamos conhecer o </a:t>
            </a:r>
            <a:r>
              <a:rPr lang="pt-BR" dirty="0" smtClean="0"/>
              <a:t>PeriBR</a:t>
            </a:r>
            <a:r>
              <a:rPr lang="pt-BR" dirty="0" smtClean="0"/>
              <a:t>?</a:t>
            </a:r>
            <a:endParaRPr lang="pt-BR" dirty="0" smtClean="0"/>
          </a:p>
          <a:p>
            <a:endParaRPr lang="pt-BR" dirty="0"/>
          </a:p>
          <a:p>
            <a:pPr lvl="2"/>
            <a:endParaRPr lang="pt-BR" dirty="0" smtClean="0"/>
          </a:p>
          <a:p>
            <a:endParaRPr lang="pt-BR" dirty="0" smtClean="0"/>
          </a:p>
        </p:txBody>
      </p:sp>
      <p:pic>
        <p:nvPicPr>
          <p:cNvPr id="1026" name="Picture 2" descr="https://d1a440fa-a-44d08b54-s-sites.googlegroups.com/a/cristiantm.com.br/forense/ferramentas/livecd/peribr/telaprincipal2.jpg?attachauth=ANoY7crHxcgPcsvVOdcOX6LjFqH__d3TiEcV4Wq7VdCERSfcqa2a7P3hToJ9jCqy92Rl6AokhN4hXvFjjTj78clWiPmT_kEmQW_mOFTTQH0S2Oc2_xiZY1yDrnEgS9YLSKTq53Q_08rt6z4wWe1SrK97lnFSRj6jab6HaDatBUucLaxZBRwojKmySw6nZKYjIzx8s_fJL8UPnn4UziyIyFruo0Q1tbZh78OmhQcC4h9QF783B0_PKgdmXlqq_A-1AhFIeRJaID6P&amp;attredirects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40968"/>
            <a:ext cx="525658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Características da mídia de armazenamento digital.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Fragilidade</a:t>
            </a:r>
          </a:p>
          <a:p>
            <a:endParaRPr lang="pt-BR" dirty="0"/>
          </a:p>
          <a:p>
            <a:pPr lvl="1"/>
            <a:r>
              <a:rPr lang="pt-BR" dirty="0" smtClean="0"/>
              <a:t>Sensível à quedas e vibração: atrito do cabeçote de gravação com a superfície magnética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Sensível a campos eletro-magnéticos:  provocam alteração na superfície mangetizada, alterando os dados. 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CDs, DVDs e Bluray : sensíveis a atrito e arranhões.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Sensíveis à poeria, umidade e calor excessivo.</a:t>
            </a:r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440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Características da mídia de armazenamento digital.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Facilidade de cópia:</a:t>
            </a:r>
          </a:p>
          <a:p>
            <a:pPr lvl="1"/>
            <a:endParaRPr lang="pt-BR" dirty="0" smtClean="0"/>
          </a:p>
          <a:p>
            <a:pPr marL="274320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Dispositivos digitais podem ser facilmente copiados em outros dispositivos.  Tal característica permite o uso de cópias nos exames forenses, preservando  a mídia original.</a:t>
            </a:r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558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Características da mídia de armazenamento digital.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Sensibilidade ao tempo de vida:</a:t>
            </a:r>
          </a:p>
          <a:p>
            <a:pPr marL="274320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O mídia, mesmo sem uso está  sujeita a:</a:t>
            </a:r>
          </a:p>
          <a:p>
            <a:pPr lvl="2"/>
            <a:r>
              <a:rPr lang="pt-BR" dirty="0" smtClean="0"/>
              <a:t>Quebra de partes mecânicas (HD)</a:t>
            </a:r>
          </a:p>
          <a:p>
            <a:pPr lvl="2"/>
            <a:r>
              <a:rPr lang="pt-BR" dirty="0" smtClean="0"/>
              <a:t>Desmagnetização</a:t>
            </a:r>
          </a:p>
          <a:p>
            <a:pPr lvl="2"/>
            <a:r>
              <a:rPr lang="pt-BR" dirty="0" smtClean="0"/>
              <a:t>Término de vida útil dos materiais (CDS, etc... )</a:t>
            </a:r>
          </a:p>
        </p:txBody>
      </p:sp>
    </p:spTree>
    <p:extLst>
      <p:ext uri="{BB962C8B-B14F-4D97-AF65-F5344CB8AC3E}">
        <p14:creationId xmlns:p14="http://schemas.microsoft.com/office/powerpoint/2010/main" val="42239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Características da mídia de armazenamento digital.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Sensibilidade ao tempo de uso:</a:t>
            </a:r>
          </a:p>
          <a:p>
            <a:pPr marL="274320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O uso da mídia pode produzir;</a:t>
            </a:r>
          </a:p>
          <a:p>
            <a:pPr lvl="2"/>
            <a:r>
              <a:rPr lang="pt-BR" dirty="0" smtClean="0"/>
              <a:t>Regravação</a:t>
            </a:r>
            <a:r>
              <a:rPr lang="pt-BR" dirty="0"/>
              <a:t> </a:t>
            </a:r>
            <a:r>
              <a:rPr lang="pt-BR" dirty="0" smtClean="0"/>
              <a:t>de dados</a:t>
            </a:r>
          </a:p>
          <a:p>
            <a:pPr lvl="2"/>
            <a:r>
              <a:rPr lang="pt-BR" dirty="0" smtClean="0"/>
              <a:t>Desgaste de superfícies magnéticas</a:t>
            </a:r>
          </a:p>
          <a:p>
            <a:pPr lvl="2"/>
            <a:r>
              <a:rPr lang="pt-BR" dirty="0" smtClean="0"/>
              <a:t>Desmagnetização</a:t>
            </a:r>
          </a:p>
          <a:p>
            <a:pPr lvl="2"/>
            <a:r>
              <a:rPr lang="pt-BR" dirty="0" smtClean="0"/>
              <a:t>Degradação do material.</a:t>
            </a:r>
          </a:p>
        </p:txBody>
      </p:sp>
    </p:spTree>
    <p:extLst>
      <p:ext uri="{BB962C8B-B14F-4D97-AF65-F5344CB8AC3E}">
        <p14:creationId xmlns:p14="http://schemas.microsoft.com/office/powerpoint/2010/main" val="29259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r>
              <a:rPr lang="pt-BR" dirty="0" smtClean="0"/>
              <a:t>Extração</a:t>
            </a:r>
          </a:p>
          <a:p>
            <a:r>
              <a:rPr lang="pt-BR" dirty="0" smtClean="0"/>
              <a:t>Análise</a:t>
            </a:r>
          </a:p>
          <a:p>
            <a:r>
              <a:rPr lang="pt-BR" dirty="0" smtClean="0"/>
              <a:t>Formalização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8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 smtClean="0"/>
          </a:p>
          <a:p>
            <a:r>
              <a:rPr lang="pt-BR" dirty="0" smtClean="0"/>
              <a:t>Garantir que as informações armazenadas no material questionado jamais seja alterado (preservação da evidência).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958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endParaRPr lang="pt-BR" dirty="0" smtClean="0"/>
          </a:p>
          <a:p>
            <a:r>
              <a:rPr lang="pt-BR" dirty="0" smtClean="0"/>
              <a:t>Exemplos de cuidados necessários:</a:t>
            </a:r>
          </a:p>
          <a:p>
            <a:pPr lvl="1"/>
            <a:r>
              <a:rPr lang="pt-BR" dirty="0" smtClean="0"/>
              <a:t>Não ligar equipamentos desligados: evitar gravações acidentais</a:t>
            </a:r>
          </a:p>
          <a:p>
            <a:pPr lvl="1"/>
            <a:r>
              <a:rPr lang="pt-BR" dirty="0" smtClean="0"/>
              <a:t>Cuidados com CD-RW e DVD-RW: gravação acidental</a:t>
            </a:r>
          </a:p>
          <a:p>
            <a:pPr lvl="1"/>
            <a:r>
              <a:rPr lang="pt-BR" dirty="0" smtClean="0"/>
              <a:t>Pen drives e cartões de memória: gravação ao se ligar a um S.O.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Devido a fragilidade dos dispositivos os exames devem ser realizados em cópias fiéis do material original.  São usadas duas técnicas: Espelhamento e Imagem.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828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290</TotalTime>
  <Words>994</Words>
  <Application>Microsoft Office PowerPoint</Application>
  <PresentationFormat>Apresentação no Ecrã (4:3)</PresentationFormat>
  <Paragraphs>216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5" baseType="lpstr">
      <vt:lpstr>Claridade</vt:lpstr>
      <vt:lpstr>PERÍCIA EM INFORMÁTICA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33</cp:revision>
  <dcterms:created xsi:type="dcterms:W3CDTF">2013-08-02T14:08:40Z</dcterms:created>
  <dcterms:modified xsi:type="dcterms:W3CDTF">2013-08-19T16:06:25Z</dcterms:modified>
</cp:coreProperties>
</file>